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382" r:id="rId3"/>
    <p:sldId id="376" r:id="rId4"/>
    <p:sldId id="377" r:id="rId5"/>
    <p:sldId id="378" r:id="rId6"/>
    <p:sldId id="381" r:id="rId7"/>
    <p:sldId id="258" r:id="rId8"/>
    <p:sldId id="407" r:id="rId9"/>
    <p:sldId id="384" r:id="rId10"/>
    <p:sldId id="375" r:id="rId11"/>
    <p:sldId id="393" r:id="rId12"/>
    <p:sldId id="374" r:id="rId13"/>
    <p:sldId id="373" r:id="rId14"/>
    <p:sldId id="391" r:id="rId15"/>
    <p:sldId id="394" r:id="rId16"/>
    <p:sldId id="396" r:id="rId17"/>
    <p:sldId id="392" r:id="rId18"/>
    <p:sldId id="328" r:id="rId19"/>
    <p:sldId id="289" r:id="rId20"/>
    <p:sldId id="397" r:id="rId21"/>
    <p:sldId id="386" r:id="rId22"/>
    <p:sldId id="266" r:id="rId23"/>
    <p:sldId id="371" r:id="rId24"/>
    <p:sldId id="370" r:id="rId25"/>
    <p:sldId id="310" r:id="rId26"/>
    <p:sldId id="405" r:id="rId27"/>
    <p:sldId id="380" r:id="rId28"/>
    <p:sldId id="379" r:id="rId29"/>
    <p:sldId id="390" r:id="rId30"/>
    <p:sldId id="383" r:id="rId31"/>
    <p:sldId id="401" r:id="rId32"/>
    <p:sldId id="403" r:id="rId33"/>
    <p:sldId id="402" r:id="rId34"/>
    <p:sldId id="404" r:id="rId35"/>
    <p:sldId id="398" r:id="rId36"/>
    <p:sldId id="399" r:id="rId37"/>
    <p:sldId id="400" r:id="rId38"/>
    <p:sldId id="406" r:id="rId39"/>
  </p:sldIdLst>
  <p:sldSz cx="9144000" cy="6858000" type="screen4x3"/>
  <p:notesSz cx="6954838" cy="92408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1366D"/>
    <a:srgbClr val="2D716E"/>
    <a:srgbClr val="3B938F"/>
    <a:srgbClr val="F9F6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5" autoAdjust="0"/>
    <p:restoredTop sz="86449" autoAdjust="0"/>
  </p:normalViewPr>
  <p:slideViewPr>
    <p:cSldViewPr>
      <p:cViewPr>
        <p:scale>
          <a:sx n="90" d="100"/>
          <a:sy n="90" d="100"/>
        </p:scale>
        <p:origin x="-126" y="29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2042"/>
          </a:xfrm>
          <a:prstGeom prst="rect">
            <a:avLst/>
          </a:prstGeom>
        </p:spPr>
        <p:txBody>
          <a:bodyPr vert="horz" lIns="92546" tIns="46273" rIns="92546" bIns="46273" rtlCol="0"/>
          <a:lstStyle>
            <a:lvl1pPr algn="l">
              <a:defRPr sz="1200"/>
            </a:lvl1pPr>
          </a:lstStyle>
          <a:p>
            <a:endParaRPr lang="en-US" dirty="0"/>
          </a:p>
        </p:txBody>
      </p:sp>
      <p:sp>
        <p:nvSpPr>
          <p:cNvPr id="3" name="Date Placeholder 2"/>
          <p:cNvSpPr>
            <a:spLocks noGrp="1"/>
          </p:cNvSpPr>
          <p:nvPr>
            <p:ph type="dt" idx="1"/>
          </p:nvPr>
        </p:nvSpPr>
        <p:spPr>
          <a:xfrm>
            <a:off x="3939466" y="0"/>
            <a:ext cx="3013763" cy="462042"/>
          </a:xfrm>
          <a:prstGeom prst="rect">
            <a:avLst/>
          </a:prstGeom>
        </p:spPr>
        <p:txBody>
          <a:bodyPr vert="horz" lIns="92546" tIns="46273" rIns="92546" bIns="46273" rtlCol="0"/>
          <a:lstStyle>
            <a:lvl1pPr algn="r">
              <a:defRPr sz="1200"/>
            </a:lvl1pPr>
          </a:lstStyle>
          <a:p>
            <a:fld id="{F5E77B19-4C30-44B4-BD0B-CE34772B3C65}" type="datetimeFigureOut">
              <a:rPr lang="en-US" smtClean="0"/>
              <a:t>4/17/2018</a:t>
            </a:fld>
            <a:endParaRPr lang="en-US" dirty="0"/>
          </a:p>
        </p:txBody>
      </p:sp>
      <p:sp>
        <p:nvSpPr>
          <p:cNvPr id="4" name="Slide Image Placeholder 3"/>
          <p:cNvSpPr>
            <a:spLocks noGrp="1" noRot="1" noChangeAspect="1"/>
          </p:cNvSpPr>
          <p:nvPr>
            <p:ph type="sldImg" idx="2"/>
          </p:nvPr>
        </p:nvSpPr>
        <p:spPr>
          <a:xfrm>
            <a:off x="1168400" y="693738"/>
            <a:ext cx="4618038" cy="3463925"/>
          </a:xfrm>
          <a:prstGeom prst="rect">
            <a:avLst/>
          </a:prstGeom>
          <a:noFill/>
          <a:ln w="12700">
            <a:solidFill>
              <a:prstClr val="black"/>
            </a:solidFill>
          </a:ln>
        </p:spPr>
        <p:txBody>
          <a:bodyPr vert="horz" lIns="92546" tIns="46273" rIns="92546" bIns="46273" rtlCol="0" anchor="ctr"/>
          <a:lstStyle/>
          <a:p>
            <a:endParaRPr lang="en-US" dirty="0"/>
          </a:p>
        </p:txBody>
      </p:sp>
      <p:sp>
        <p:nvSpPr>
          <p:cNvPr id="5" name="Notes Placeholder 4"/>
          <p:cNvSpPr>
            <a:spLocks noGrp="1"/>
          </p:cNvSpPr>
          <p:nvPr>
            <p:ph type="body" sz="quarter" idx="3"/>
          </p:nvPr>
        </p:nvSpPr>
        <p:spPr>
          <a:xfrm>
            <a:off x="695484" y="4389398"/>
            <a:ext cx="5563870" cy="4158377"/>
          </a:xfrm>
          <a:prstGeom prst="rect">
            <a:avLst/>
          </a:prstGeom>
        </p:spPr>
        <p:txBody>
          <a:bodyPr vert="horz" lIns="92546" tIns="46273" rIns="92546" bIns="4627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7192"/>
            <a:ext cx="3013763" cy="462042"/>
          </a:xfrm>
          <a:prstGeom prst="rect">
            <a:avLst/>
          </a:prstGeom>
        </p:spPr>
        <p:txBody>
          <a:bodyPr vert="horz" lIns="92546" tIns="46273" rIns="92546" bIns="4627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9466" y="8777192"/>
            <a:ext cx="3013763" cy="462042"/>
          </a:xfrm>
          <a:prstGeom prst="rect">
            <a:avLst/>
          </a:prstGeom>
        </p:spPr>
        <p:txBody>
          <a:bodyPr vert="horz" lIns="92546" tIns="46273" rIns="92546" bIns="46273" rtlCol="0" anchor="b"/>
          <a:lstStyle>
            <a:lvl1pPr algn="r">
              <a:defRPr sz="1200"/>
            </a:lvl1pPr>
          </a:lstStyle>
          <a:p>
            <a:fld id="{EC08C6C5-DD63-4A3D-AD22-7D6D36F6A3FB}" type="slidenum">
              <a:rPr lang="en-US" smtClean="0"/>
              <a:t>‹#›</a:t>
            </a:fld>
            <a:endParaRPr lang="en-US" dirty="0"/>
          </a:p>
        </p:txBody>
      </p:sp>
    </p:spTree>
    <p:extLst>
      <p:ext uri="{BB962C8B-B14F-4D97-AF65-F5344CB8AC3E}">
        <p14:creationId xmlns:p14="http://schemas.microsoft.com/office/powerpoint/2010/main" val="617778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Good Evening Ladies and Gentlemen.  On behalf of the Woodland Rangers Team, thank you</a:t>
            </a:r>
            <a:r>
              <a:rPr lang="en-US" sz="1400" baseline="0" dirty="0" smtClean="0"/>
              <a:t> for being here to listen to our presentation.</a:t>
            </a:r>
            <a:r>
              <a:rPr lang="en-US" sz="1400" dirty="0" smtClean="0"/>
              <a:t>  Tonight, we</a:t>
            </a:r>
            <a:r>
              <a:rPr lang="en-US" sz="1400" baseline="0" dirty="0" smtClean="0"/>
              <a:t> will present to you the improved version of the Smithgall Woods Park Website and Volunteer Application.</a:t>
            </a:r>
            <a:r>
              <a:rPr lang="en-US" sz="1400" dirty="0" smtClean="0"/>
              <a:t>  Before</a:t>
            </a:r>
            <a:r>
              <a:rPr lang="en-US" sz="1400" baseline="0" dirty="0" smtClean="0"/>
              <a:t> I go to the next slide, let me just briefly describe a business scenario.  Let’s say you own a business that is doing excellent, and your business is heavily dependent on your website.  One day, you discover that your business website was just hacked.  Your website is still operational, however, it now displays unpleasant messages that are very distracting to your customers.  So, how would you feel? </a:t>
            </a:r>
          </a:p>
          <a:p>
            <a:endParaRPr lang="en-US" sz="1400" baseline="0" dirty="0" smtClean="0"/>
          </a:p>
          <a:p>
            <a:r>
              <a:rPr lang="en-US" sz="1400" baseline="0" dirty="0" smtClean="0"/>
              <a:t>Go to the next slide……..This is what happened to SGW Website.</a:t>
            </a:r>
            <a:endParaRPr lang="en-US" sz="1400" dirty="0" smtClean="0"/>
          </a:p>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a:t>
            </a:fld>
            <a:endParaRPr lang="en-US" dirty="0"/>
          </a:p>
        </p:txBody>
      </p:sp>
    </p:spTree>
    <p:extLst>
      <p:ext uri="{BB962C8B-B14F-4D97-AF65-F5344CB8AC3E}">
        <p14:creationId xmlns:p14="http://schemas.microsoft.com/office/powerpoint/2010/main" val="1107528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Why update the Site and App</a:t>
            </a:r>
          </a:p>
          <a:p>
            <a:pPr marL="285750" indent="-285750">
              <a:spcBef>
                <a:spcPts val="0"/>
              </a:spcBef>
              <a:buFont typeface="Calibri" panose="020F0502020204030204" pitchFamily="34" charset="0"/>
              <a:buChar char="―"/>
            </a:pPr>
            <a:r>
              <a:rPr lang="en-US" sz="1400" dirty="0" smtClean="0"/>
              <a:t>Difficult to update page content/images</a:t>
            </a:r>
          </a:p>
          <a:p>
            <a:pPr marL="285750" indent="-285750">
              <a:spcBef>
                <a:spcPts val="0"/>
              </a:spcBef>
              <a:buFont typeface="Calibri" panose="020F0502020204030204" pitchFamily="34" charset="0"/>
              <a:buChar char="―"/>
            </a:pPr>
            <a:r>
              <a:rPr lang="en-US" sz="1400" dirty="0" smtClean="0"/>
              <a:t>App breaks down with later versions of PHP</a:t>
            </a:r>
          </a:p>
          <a:p>
            <a:pPr marL="285750" indent="-285750">
              <a:spcBef>
                <a:spcPts val="0"/>
              </a:spcBef>
              <a:buFont typeface="Calibri" panose="020F0502020204030204" pitchFamily="34" charset="0"/>
              <a:buChar char="―"/>
            </a:pPr>
            <a:r>
              <a:rPr lang="en-US" sz="1400" dirty="0" smtClean="0"/>
              <a:t>Critical for volunteer hours reporting to State</a:t>
            </a:r>
          </a:p>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10</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Improved Site &amp; App</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Ease of page content/image update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Very responsive on mobile devices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App’s upgraded PHP/MySQLi functions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11</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12</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13</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This Alternate Solution will not be implemented for SGW.  It</a:t>
            </a:r>
            <a:r>
              <a:rPr lang="en-US" sz="1400" baseline="0" dirty="0" smtClean="0"/>
              <a:t> is presented here only to demo the capability and make it available for future projects.</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14</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One of the great things about WordPress is the ability for developers to extend the core functionality of the code base to do just about anything you can think of.  So we've got WordPress Core, and that's a stable code base that you can use as a platform to build your site. If you need to add custom features or functionality, instead of directly editing WordPress Core, you use plugins. </a:t>
            </a:r>
          </a:p>
          <a:p>
            <a:pPr marL="182880" indent="-182880">
              <a:buFont typeface="Calibri" panose="020F0502020204030204" pitchFamily="34" charset="0"/>
              <a:buChar char="―"/>
            </a:pPr>
            <a:r>
              <a:rPr lang="en-US" sz="1400" dirty="0" smtClean="0"/>
              <a:t>WordPress also gives us a way to change the appearance of a website, and that's done through themes. So we've got themes and plugins, where themes control the look of a site and plugins control any site-specific functionality that's needed in addition to WordPress Core.</a:t>
            </a:r>
          </a:p>
          <a:p>
            <a:pPr marL="182880" marR="0" indent="-18288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aseline="0" dirty="0" smtClean="0"/>
              <a:t>In the next slide, I’ll briefly describe three viable solutions for the App that our team provided to SGW.  Just to recap, SGW is using this app to track Friends Chapter members’ volunteer hours which are reported to the state, and SGW earns revenue for those hours.</a:t>
            </a:r>
          </a:p>
          <a:p>
            <a:pPr marL="182880" indent="-182880">
              <a:buFont typeface="Calibri" panose="020F0502020204030204" pitchFamily="34" charset="0"/>
              <a:buChar char="―"/>
            </a:pPr>
            <a:endParaRPr lang="en-US" sz="1400" dirty="0" smtClean="0"/>
          </a:p>
          <a:p>
            <a:pPr marL="182880" indent="-182880">
              <a:buFont typeface="Calibri" panose="020F0502020204030204" pitchFamily="34" charset="0"/>
              <a:buChar char="―"/>
            </a:pPr>
            <a:endParaRPr lang="en-US" sz="140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15</a:t>
            </a:fld>
            <a:endParaRPr lang="en-US" dirty="0"/>
          </a:p>
        </p:txBody>
      </p:sp>
    </p:spTree>
    <p:extLst>
      <p:ext uri="{BB962C8B-B14F-4D97-AF65-F5344CB8AC3E}">
        <p14:creationId xmlns:p14="http://schemas.microsoft.com/office/powerpoint/2010/main" val="2766747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Considering SGW’s number 1 requirement which</a:t>
            </a:r>
            <a:r>
              <a:rPr lang="en-US" sz="1400" baseline="0" dirty="0" smtClean="0"/>
              <a:t> is</a:t>
            </a:r>
            <a:r>
              <a:rPr lang="en-US" sz="1400" dirty="0" smtClean="0"/>
              <a:t> ease of update and maintenance of</a:t>
            </a:r>
            <a:r>
              <a:rPr lang="en-US" sz="1400" baseline="0" dirty="0" smtClean="0"/>
              <a:t> the site and app, we came up with three viable solutions for the app.  Solution 2 would have been the most ideal solution if it did not require a yearly subscription of about $400 for two plugins.  These two plugins are provided by reliable sources who are consistent with updating their plugins.  However, SGW did not choose Solution 2 due to budget limitations.  </a:t>
            </a:r>
          </a:p>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aseline="0" dirty="0" smtClean="0"/>
              <a:t>Solution 3 is also a good option that uses several free plugins to support the Create, Read, Update &amp; Delete functions.  These plugins are provided for free by WordPress from </a:t>
            </a:r>
            <a:r>
              <a:rPr lang="en-US" sz="1400" dirty="0" smtClean="0"/>
              <a:t>54,000+ available Plugins.</a:t>
            </a:r>
            <a:r>
              <a:rPr lang="en-US" sz="1400" baseline="0" dirty="0" smtClean="0"/>
              <a:t> These plugins provide the functionalities in WordPress, and most of these free plugins are NOT one-size-fits-all using built-in DB tables (non-customizable) which makes it very difficult to set up the Create, Read, Update &amp; Delete functions for this app and the Admin Reporting app.</a:t>
            </a:r>
            <a:endParaRPr lang="en-US" sz="1400" dirty="0" smtClean="0"/>
          </a:p>
          <a:p>
            <a:pPr marL="171450" indent="-171450">
              <a:buFont typeface="Calibri" panose="020F0502020204030204" pitchFamily="34" charset="0"/>
              <a:buChar char="―"/>
            </a:pPr>
            <a:r>
              <a:rPr lang="en-US" sz="1400" baseline="0" dirty="0" smtClean="0"/>
              <a:t>Because some of these plugins come from unreliable sources, it may be too risky for SGW to implement this solution.  For example, if these plugin developers stop updating their plugins to keep up with WordPress and security updates, the Volunteer App may no longer work the way it should.</a:t>
            </a:r>
          </a:p>
          <a:p>
            <a:pPr marL="171450" indent="-171450">
              <a:buFont typeface="Calibri" panose="020F0502020204030204" pitchFamily="34" charset="0"/>
              <a:buChar char="―"/>
            </a:pPr>
            <a:r>
              <a:rPr lang="en-US" sz="1400" baseline="0" dirty="0" smtClean="0"/>
              <a:t>So SGW decided to go with Solution 1 which is to keep its existing app as standalone with some improvements that include updating the app’s PHP to 7.2 for security maintenance.</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16</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17</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This solution is able to support the Create, Read, Update, and Delete functions with each registered user of the app.  </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18</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alibri" panose="020F0502020204030204" pitchFamily="34" charset="0"/>
              <a:buNone/>
            </a:pP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19</a:t>
            </a:fld>
            <a:endParaRPr lang="en-US" dirty="0"/>
          </a:p>
        </p:txBody>
      </p:sp>
    </p:spTree>
    <p:extLst>
      <p:ext uri="{BB962C8B-B14F-4D97-AF65-F5344CB8AC3E}">
        <p14:creationId xmlns:p14="http://schemas.microsoft.com/office/powerpoint/2010/main" val="3023141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The next three slides</a:t>
            </a:r>
            <a:r>
              <a:rPr lang="en-US" sz="1400" baseline="0" dirty="0" smtClean="0"/>
              <a:t> show what the hackers did or tried to do to the website.</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a:t>
            </a:fld>
            <a:endParaRPr lang="en-US" dirty="0"/>
          </a:p>
        </p:txBody>
      </p:sp>
    </p:spTree>
    <p:extLst>
      <p:ext uri="{BB962C8B-B14F-4D97-AF65-F5344CB8AC3E}">
        <p14:creationId xmlns:p14="http://schemas.microsoft.com/office/powerpoint/2010/main" val="177723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alibri" panose="020F0502020204030204" pitchFamily="34" charset="0"/>
              <a:buNone/>
            </a:pPr>
            <a:r>
              <a:rPr lang="en-US" sz="1400" baseline="0" dirty="0" smtClean="0"/>
              <a:t>Go over some of the challenges our team encountered.  This will set up the rationale behind the decision making that were used in the next few slides.</a:t>
            </a:r>
          </a:p>
          <a:p>
            <a:pPr marL="171450" indent="-171450">
              <a:buFont typeface="Calibri" panose="020F0502020204030204" pitchFamily="34" charset="0"/>
              <a:buChar char="―"/>
            </a:pPr>
            <a:r>
              <a:rPr lang="en-US" sz="1400" baseline="0" dirty="0" smtClean="0"/>
              <a:t>Searching for the injected codes was challenging</a:t>
            </a:r>
          </a:p>
          <a:p>
            <a:pPr marL="171450" indent="-171450">
              <a:buFont typeface="Calibri" panose="020F0502020204030204" pitchFamily="34" charset="0"/>
              <a:buChar char="―"/>
            </a:pPr>
            <a:r>
              <a:rPr lang="en-US" sz="1400" baseline="0" dirty="0" smtClean="0"/>
              <a:t>Most plugins use built-in DB tables that can not be customized which are incompatible with Admin Reporting App.</a:t>
            </a:r>
          </a:p>
          <a:p>
            <a:pPr marL="171450" indent="-171450">
              <a:buFont typeface="Calibri" panose="020F0502020204030204" pitchFamily="34" charset="0"/>
              <a:buChar char="―"/>
            </a:pPr>
            <a:r>
              <a:rPr lang="en-US" sz="1400" baseline="0" dirty="0" smtClean="0"/>
              <a:t>With limited WP experience in our team, we did not realize that the theme we’ve chosen in December was missing a few of the required functionalities for the site and app.</a:t>
            </a:r>
          </a:p>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aseline="0" dirty="0" smtClean="0"/>
              <a:t>To integrate the Volunteer App in WordPress, we had to find the most suitable plugins from thousands of free plugins.  These plugins provide the functionalities in WordPress, and most of these free plugins are NOT one-size-fits-all which makes it very difficult to set up the Create, Read, Update &amp; Delete functions for this app.</a:t>
            </a:r>
          </a:p>
          <a:p>
            <a:pPr marL="171450" indent="-171450">
              <a:buFont typeface="Calibri" panose="020F0502020204030204" pitchFamily="34" charset="0"/>
              <a:buChar char="―"/>
            </a:pPr>
            <a:r>
              <a:rPr lang="en-US" sz="1400" baseline="0" dirty="0" smtClean="0"/>
              <a:t>Meeting with the client to obtain time-sensitive information/decision was delayed due to the client’s limited availability.</a:t>
            </a:r>
          </a:p>
          <a:p>
            <a:pPr marL="171450" indent="-171450">
              <a:buFont typeface="Calibri" panose="020F0502020204030204" pitchFamily="34" charset="0"/>
              <a:buChar char="―"/>
            </a:pP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20</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21</a:t>
            </a:fld>
            <a:endParaRPr lang="en-US" dirty="0"/>
          </a:p>
        </p:txBody>
      </p:sp>
    </p:spTree>
    <p:extLst>
      <p:ext uri="{BB962C8B-B14F-4D97-AF65-F5344CB8AC3E}">
        <p14:creationId xmlns:p14="http://schemas.microsoft.com/office/powerpoint/2010/main" val="2287288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22</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23</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24</a:t>
            </a:fld>
            <a:endParaRPr lang="en-US" dirty="0"/>
          </a:p>
        </p:txBody>
      </p:sp>
    </p:spTree>
    <p:extLst>
      <p:ext uri="{BB962C8B-B14F-4D97-AF65-F5344CB8AC3E}">
        <p14:creationId xmlns:p14="http://schemas.microsoft.com/office/powerpoint/2010/main" val="435529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Our team has been working on meeting the user requirements for mobile capability of the site and app.</a:t>
            </a:r>
          </a:p>
          <a:p>
            <a:pPr marL="182880" indent="-182880">
              <a:buFont typeface="Calibri" panose="020F0502020204030204" pitchFamily="34" charset="0"/>
              <a:buChar char="―"/>
            </a:pPr>
            <a:r>
              <a:rPr lang="en-US" sz="1400" baseline="0" dirty="0" smtClean="0"/>
              <a:t>Since the client had chosen for our team to rebuild the existing app as stand-alone, we’ve made the following improvements to it:</a:t>
            </a:r>
          </a:p>
          <a:p>
            <a:pPr marL="640080" lvl="1" indent="-182880">
              <a:buFont typeface="Calibri" panose="020F0502020204030204" pitchFamily="34" charset="0"/>
              <a:buChar char="―"/>
            </a:pPr>
            <a:r>
              <a:rPr lang="en-US" sz="1400" baseline="0" dirty="0" smtClean="0"/>
              <a:t>We added the Login Name in each page of the app</a:t>
            </a:r>
          </a:p>
          <a:p>
            <a:pPr marL="640080" lvl="1" indent="-182880">
              <a:buFont typeface="Calibri" panose="020F0502020204030204" pitchFamily="34" charset="0"/>
              <a:buChar char="―"/>
            </a:pPr>
            <a:r>
              <a:rPr lang="en-US" sz="1400" baseline="0" dirty="0" smtClean="0"/>
              <a:t>We created another field that identifies volunteer hours for Hardman Farm</a:t>
            </a:r>
          </a:p>
          <a:p>
            <a:pPr marL="640080" lvl="1" indent="-182880">
              <a:buFont typeface="Calibri" panose="020F0502020204030204" pitchFamily="34" charset="0"/>
              <a:buChar char="―"/>
            </a:pPr>
            <a:r>
              <a:rPr lang="en-US" sz="1400" baseline="0" dirty="0" smtClean="0"/>
              <a:t>We also updated the app to run on PHP7.X and future PHP updates by resolving the obsolete MySQL functions on these later versions of PHP.</a:t>
            </a:r>
          </a:p>
          <a:p>
            <a:pPr marL="640080" lvl="1" indent="-182880">
              <a:buFont typeface="Calibri" panose="020F0502020204030204" pitchFamily="34" charset="0"/>
              <a:buChar char="―"/>
            </a:pPr>
            <a:r>
              <a:rPr lang="en-US" sz="1400" baseline="0" dirty="0" smtClean="0"/>
              <a:t>And we needed to move the menu from the top bar to the left sidebar to make it mobile-friendly.  The top menu bar did not work well with mobile devices.</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25</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screenshot</a:t>
            </a:r>
            <a:r>
              <a:rPr lang="en-US" baseline="0" dirty="0" smtClean="0"/>
              <a:t> of the Login page in a mobile-friendly view.</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26</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baseline="0" dirty="0" smtClean="0"/>
              <a:t>The green letters and numbers that you see inside the parenthesis are decoded with the eval function.  When the function is run, it executes this translated code that you see on the right…..it’s about 28 pages long.</a:t>
            </a:r>
            <a:endParaRPr lang="en-US" sz="1200" b="0" dirty="0" smtClean="0"/>
          </a:p>
          <a:p>
            <a:r>
              <a:rPr lang="en-US" sz="1200" b="1" dirty="0" smtClean="0"/>
              <a:t>wp-config.php</a:t>
            </a:r>
            <a:r>
              <a:rPr lang="en-US" sz="1200" b="0" dirty="0" smtClean="0"/>
              <a:t> – This </a:t>
            </a:r>
            <a:r>
              <a:rPr lang="en-US" sz="1200" dirty="0" smtClean="0"/>
              <a:t>is also one of the highly targeted files by the hackers.</a:t>
            </a:r>
          </a:p>
          <a:p>
            <a:endParaRPr lang="en-US" b="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27</a:t>
            </a:fld>
            <a:endParaRPr lang="en-US" dirty="0"/>
          </a:p>
        </p:txBody>
      </p:sp>
    </p:spTree>
    <p:extLst>
      <p:ext uri="{BB962C8B-B14F-4D97-AF65-F5344CB8AC3E}">
        <p14:creationId xmlns:p14="http://schemas.microsoft.com/office/powerpoint/2010/main" val="3153675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dirty="0" smtClean="0"/>
              <a:t>Changed header.php &amp; style.css</a:t>
            </a:r>
          </a:p>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dirty="0" smtClean="0"/>
              <a:t>Mountain View, California</a:t>
            </a:r>
          </a:p>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28</a:t>
            </a:fld>
            <a:endParaRPr lang="en-US" dirty="0"/>
          </a:p>
        </p:txBody>
      </p:sp>
    </p:spTree>
    <p:extLst>
      <p:ext uri="{BB962C8B-B14F-4D97-AF65-F5344CB8AC3E}">
        <p14:creationId xmlns:p14="http://schemas.microsoft.com/office/powerpoint/2010/main" val="3843250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29</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dirty="0" smtClean="0"/>
              <a:t>On June 6</a:t>
            </a:r>
            <a:r>
              <a:rPr lang="en-US" sz="1400" b="0" baseline="30000" dirty="0" smtClean="0"/>
              <a:t>th</a:t>
            </a:r>
            <a:r>
              <a:rPr lang="en-US" sz="1400" b="0" dirty="0" smtClean="0"/>
              <a:t> 2016, a hacker successfully injected</a:t>
            </a:r>
            <a:r>
              <a:rPr lang="en-US" sz="1400" b="0" baseline="0" dirty="0" smtClean="0"/>
              <a:t> a malicious code in one of the site files. </a:t>
            </a:r>
          </a:p>
          <a:p>
            <a:r>
              <a:rPr lang="en-US" sz="1400" dirty="0" smtClean="0"/>
              <a:t>These</a:t>
            </a:r>
            <a:r>
              <a:rPr lang="en-US" sz="1400" baseline="0" dirty="0" smtClean="0"/>
              <a:t> are two of the multiple pages that the injected code was able to display.</a:t>
            </a:r>
          </a:p>
          <a:p>
            <a:r>
              <a:rPr lang="en-US" sz="1400" baseline="0" dirty="0" smtClean="0"/>
              <a:t>Several hyperlinks were also used by the hacker to lure the site visitors to fraudulent websites that would collect personal information and credit card information. </a:t>
            </a:r>
          </a:p>
          <a:p>
            <a:r>
              <a:rPr lang="en-US" sz="1400" baseline="0" dirty="0" smtClean="0"/>
              <a:t>It’s easy for someone to have fallen victim to these fraud sites.</a:t>
            </a:r>
            <a:endParaRPr lang="en-US" sz="1400" dirty="0" smtClean="0"/>
          </a:p>
          <a:p>
            <a:endParaRPr lang="en-US" sz="1400" dirty="0" smtClean="0"/>
          </a:p>
          <a:p>
            <a:r>
              <a:rPr lang="en-US" sz="14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0" baseline="0" dirty="0" smtClean="0"/>
              <a:t>(locale.php file using the “eval (base64)” function in WordPress)</a:t>
            </a:r>
          </a:p>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a:t>
            </a:fld>
            <a:endParaRPr lang="en-US" dirty="0"/>
          </a:p>
        </p:txBody>
      </p:sp>
    </p:spTree>
    <p:extLst>
      <p:ext uri="{BB962C8B-B14F-4D97-AF65-F5344CB8AC3E}">
        <p14:creationId xmlns:p14="http://schemas.microsoft.com/office/powerpoint/2010/main" val="105408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30</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person who performs volunteer work for Smithgall</a:t>
            </a:r>
            <a:r>
              <a:rPr lang="en-US" baseline="0" dirty="0" smtClean="0"/>
              <a:t> Woods (SGW) is a Friends Chapter member.  All other volunteers that are NOT Friends Chapter members are tracked through the Georgia State Park website.</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31</a:t>
            </a:fld>
            <a:endParaRPr lang="en-US" dirty="0"/>
          </a:p>
        </p:txBody>
      </p:sp>
    </p:spTree>
    <p:extLst>
      <p:ext uri="{BB962C8B-B14F-4D97-AF65-F5344CB8AC3E}">
        <p14:creationId xmlns:p14="http://schemas.microsoft.com/office/powerpoint/2010/main" val="2710567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bubble “Placeholder for Volunteer Use Cases” is only used in this diagram to indicate some</a:t>
            </a:r>
            <a:r>
              <a:rPr lang="en-US" baseline="0" dirty="0" smtClean="0"/>
              <a:t> use cases from the Volunteer actor.</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32</a:t>
            </a:fld>
            <a:endParaRPr lang="en-US" dirty="0"/>
          </a:p>
        </p:txBody>
      </p:sp>
    </p:spTree>
    <p:extLst>
      <p:ext uri="{BB962C8B-B14F-4D97-AF65-F5344CB8AC3E}">
        <p14:creationId xmlns:p14="http://schemas.microsoft.com/office/powerpoint/2010/main" val="1795511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Friends</a:t>
            </a:r>
            <a:r>
              <a:rPr lang="en-US" baseline="0" dirty="0" smtClean="0"/>
              <a:t> Volunteer workflow describes the existing Friends Volunteer Log process.</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33</a:t>
            </a:fld>
            <a:endParaRPr lang="en-US" dirty="0"/>
          </a:p>
        </p:txBody>
      </p:sp>
    </p:spTree>
    <p:extLst>
      <p:ext uri="{BB962C8B-B14F-4D97-AF65-F5344CB8AC3E}">
        <p14:creationId xmlns:p14="http://schemas.microsoft.com/office/powerpoint/2010/main" val="37867425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Admin Workflow</a:t>
            </a:r>
            <a:r>
              <a:rPr lang="en-US" baseline="0" dirty="0" smtClean="0"/>
              <a:t> is based on the proposed user/system requirements.  A separate login page for Admin will be developed, and an Admin/Password pair will be set up initially in the MySQL “admin_login” table.  Then, the Admin must log in first to create user accounts with admin privileges.</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34</a:t>
            </a:fld>
            <a:endParaRPr lang="en-US" dirty="0"/>
          </a:p>
        </p:txBody>
      </p:sp>
    </p:spTree>
    <p:extLst>
      <p:ext uri="{BB962C8B-B14F-4D97-AF65-F5344CB8AC3E}">
        <p14:creationId xmlns:p14="http://schemas.microsoft.com/office/powerpoint/2010/main" val="409166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The current app’s DB include</a:t>
            </a:r>
            <a:r>
              <a:rPr lang="en-US" sz="1400" baseline="0" dirty="0" smtClean="0"/>
              <a:t> seven tables.  Six tables are related with one-to-many relationship.  </a:t>
            </a:r>
          </a:p>
          <a:p>
            <a:pPr marL="171450" indent="-171450">
              <a:buFont typeface="Calibri" panose="020F0502020204030204" pitchFamily="34" charset="0"/>
              <a:buChar char="―"/>
            </a:pPr>
            <a:r>
              <a:rPr lang="en-US" sz="1400" baseline="0" dirty="0" smtClean="0"/>
              <a:t>The red highlight shows the added Section Field in the volunteerhours table.</a:t>
            </a:r>
          </a:p>
          <a:p>
            <a:pPr marL="171450" indent="-171450">
              <a:buFont typeface="Calibri" panose="020F0502020204030204" pitchFamily="34" charset="0"/>
              <a:buChar char="―"/>
            </a:pPr>
            <a:r>
              <a:rPr lang="en-US" sz="1400" baseline="0" dirty="0" smtClean="0"/>
              <a:t>A standard WordPress site uses about 12 DB tables to store page and post contents.</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35</a:t>
            </a:fld>
            <a:endParaRPr lang="en-US" dirty="0"/>
          </a:p>
        </p:txBody>
      </p:sp>
    </p:spTree>
    <p:extLst>
      <p:ext uri="{BB962C8B-B14F-4D97-AF65-F5344CB8AC3E}">
        <p14:creationId xmlns:p14="http://schemas.microsoft.com/office/powerpoint/2010/main" val="502692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When</a:t>
            </a:r>
            <a:r>
              <a:rPr lang="en-US" sz="1400" baseline="0" dirty="0" smtClean="0"/>
              <a:t> creating new user account in swpm_members_tbl, the account is also added/updated in the wp_users table.  Not vice-versa.</a:t>
            </a:r>
            <a:endParaRPr lang="en-US" sz="1400" dirty="0" smtClean="0"/>
          </a:p>
          <a:p>
            <a:pPr marL="171450" indent="-171450">
              <a:buFont typeface="Calibri" panose="020F0502020204030204" pitchFamily="34" charset="0"/>
              <a:buChar char="―"/>
            </a:pPr>
            <a:r>
              <a:rPr lang="en-US" sz="1400" baseline="0" dirty="0" smtClean="0"/>
              <a:t>When creating new user account in wp_users table, the user account is NOT added in the swpm_members_tbl.  Only updates to existing accounts in wp_users table are also updated in the swpm_members_tbl.</a:t>
            </a:r>
          </a:p>
        </p:txBody>
      </p:sp>
      <p:sp>
        <p:nvSpPr>
          <p:cNvPr id="4" name="Slide Number Placeholder 3"/>
          <p:cNvSpPr>
            <a:spLocks noGrp="1"/>
          </p:cNvSpPr>
          <p:nvPr>
            <p:ph type="sldNum" sz="quarter" idx="10"/>
          </p:nvPr>
        </p:nvSpPr>
        <p:spPr/>
        <p:txBody>
          <a:bodyPr/>
          <a:lstStyle/>
          <a:p>
            <a:fld id="{EC08C6C5-DD63-4A3D-AD22-7D6D36F6A3FB}" type="slidenum">
              <a:rPr lang="en-US" smtClean="0"/>
              <a:t>36</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400" b="0" i="0" u="none" strike="noStrike" kern="1200" cap="none" spc="0" normalizeH="0" baseline="0" noProof="0" dirty="0" smtClean="0">
                <a:ln>
                  <a:noFill/>
                </a:ln>
                <a:solidFill>
                  <a:prstClr val="black"/>
                </a:solidFill>
                <a:effectLst/>
                <a:uLnTx/>
                <a:uFillTx/>
                <a:latin typeface="+mn-lt"/>
                <a:ea typeface="+mn-ea"/>
                <a:cs typeface="+mn-cs"/>
              </a:rPr>
              <a:t>The Participants Database plugin allows customization of three DB tables that record the Volunteer Hours data.</a:t>
            </a:r>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400" b="0" i="0" u="none" strike="noStrike" kern="1200" cap="none" spc="0" normalizeH="0" baseline="0" noProof="0" dirty="0" smtClean="0">
                <a:ln>
                  <a:noFill/>
                </a:ln>
                <a:solidFill>
                  <a:prstClr val="black"/>
                </a:solidFill>
                <a:effectLst/>
                <a:uLnTx/>
                <a:uFillTx/>
                <a:latin typeface="+mn-lt"/>
                <a:ea typeface="+mn-ea"/>
                <a:cs typeface="+mn-cs"/>
              </a:rPr>
              <a:t>Volunteer Hours App uses three DB tables:  one to store fields, another one to store groups, and one table that stores the volunteer hours data.</a:t>
            </a:r>
          </a:p>
        </p:txBody>
      </p:sp>
      <p:sp>
        <p:nvSpPr>
          <p:cNvPr id="4" name="Slide Number Placeholder 3"/>
          <p:cNvSpPr>
            <a:spLocks noGrp="1"/>
          </p:cNvSpPr>
          <p:nvPr>
            <p:ph type="sldNum" sz="quarter" idx="10"/>
          </p:nvPr>
        </p:nvSpPr>
        <p:spPr/>
        <p:txBody>
          <a:bodyPr/>
          <a:lstStyle/>
          <a:p>
            <a:fld id="{EC08C6C5-DD63-4A3D-AD22-7D6D36F6A3FB}" type="slidenum">
              <a:rPr lang="en-US" smtClean="0"/>
              <a:t>37</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38</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spcBef>
                <a:spcPts val="0"/>
              </a:spcBef>
              <a:spcAft>
                <a:spcPts val="600"/>
              </a:spcAft>
              <a:buFont typeface="Calibri" panose="020F0502020204030204" pitchFamily="34" charset="0"/>
              <a:buChar char="―"/>
            </a:pPr>
            <a:r>
              <a:rPr lang="en-US" sz="1400" dirty="0" smtClean="0"/>
              <a:t>Here’s another case of hacking attempt. This time on October 29, 2017,</a:t>
            </a:r>
            <a:r>
              <a:rPr lang="en-US" sz="1400" baseline="0" dirty="0" smtClean="0"/>
              <a:t> a hacker failed to upload malicious files through WordPress.  </a:t>
            </a:r>
          </a:p>
          <a:p>
            <a:pPr marL="182880" indent="-182880">
              <a:spcBef>
                <a:spcPts val="0"/>
              </a:spcBef>
              <a:spcAft>
                <a:spcPts val="600"/>
              </a:spcAft>
              <a:buFont typeface="Calibri" panose="020F0502020204030204" pitchFamily="34" charset="0"/>
              <a:buChar char="―"/>
            </a:pPr>
            <a:r>
              <a:rPr lang="en-US" sz="1400" baseline="0" dirty="0" smtClean="0"/>
              <a:t>The hacker also attempted to access WP login accounts and failed.</a:t>
            </a:r>
          </a:p>
          <a:p>
            <a:pPr marL="182880" indent="-182880">
              <a:spcBef>
                <a:spcPts val="0"/>
              </a:spcBef>
              <a:spcAft>
                <a:spcPts val="600"/>
              </a:spcAft>
              <a:buFont typeface="Calibri" panose="020F0502020204030204" pitchFamily="34" charset="0"/>
              <a:buChar char="―"/>
            </a:pPr>
            <a:r>
              <a:rPr lang="en-US" sz="1400" baseline="0" dirty="0" smtClean="0"/>
              <a:t>Upon further investigation and review of the host server logs, we identified the origin of the ISP that the hacker was using.</a:t>
            </a:r>
          </a:p>
          <a:p>
            <a:pPr marL="182880" indent="-182880">
              <a:spcBef>
                <a:spcPts val="0"/>
              </a:spcBef>
              <a:spcAft>
                <a:spcPts val="600"/>
              </a:spcAft>
              <a:buFont typeface="Calibri" panose="020F0502020204030204" pitchFamily="34" charset="0"/>
              <a:buChar char="―"/>
            </a:pPr>
            <a:r>
              <a:rPr lang="en-US" sz="1400" baseline="0" dirty="0" smtClean="0"/>
              <a:t>The ISPs were located in Ukraine and Netherlands.</a:t>
            </a:r>
          </a:p>
          <a:p>
            <a:pPr marL="182880" marR="0" lvl="1" indent="-182880" algn="l" defTabSz="914400" rtl="0" eaLnBrk="1" fontAlgn="auto" latinLnBrk="0" hangingPunct="1">
              <a:lnSpc>
                <a:spcPct val="100000"/>
              </a:lnSpc>
              <a:spcBef>
                <a:spcPts val="0"/>
              </a:spcBef>
              <a:spcAft>
                <a:spcPts val="600"/>
              </a:spcAft>
              <a:buClrTx/>
              <a:buSzTx/>
              <a:buFont typeface="Calibri" panose="020F0502020204030204" pitchFamily="34" charset="0"/>
              <a:buChar char="―"/>
              <a:tabLst/>
              <a:defRPr/>
            </a:pPr>
            <a:r>
              <a:rPr lang="en-US" sz="1400" dirty="0" smtClean="0"/>
              <a:t>Site</a:t>
            </a:r>
            <a:r>
              <a:rPr lang="en-US" sz="1400" baseline="0" dirty="0" smtClean="0"/>
              <a:t> host 1and1.com was able to l</a:t>
            </a:r>
            <a:r>
              <a:rPr lang="en-US" sz="1400" dirty="0" smtClean="0"/>
              <a:t>ock these three files which prevented the hacking</a:t>
            </a:r>
            <a:r>
              <a:rPr lang="en-US" sz="1400" baseline="0" dirty="0" smtClean="0"/>
              <a:t> attempt.</a:t>
            </a:r>
          </a:p>
          <a:p>
            <a:pPr marL="0" marR="0" lvl="1" indent="0" algn="l" defTabSz="914400" rtl="0" eaLnBrk="1" fontAlgn="auto" latinLnBrk="0" hangingPunct="1">
              <a:lnSpc>
                <a:spcPct val="100000"/>
              </a:lnSpc>
              <a:spcBef>
                <a:spcPts val="0"/>
              </a:spcBef>
              <a:spcAft>
                <a:spcPts val="600"/>
              </a:spcAft>
              <a:buClrTx/>
              <a:buSzTx/>
              <a:buFontTx/>
              <a:buNone/>
              <a:tabLst/>
              <a:defRPr/>
            </a:pPr>
            <a:endParaRPr lang="en-US" sz="1400" dirty="0" smtClean="0"/>
          </a:p>
          <a:p>
            <a:endParaRPr lang="en-US" sz="140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4</a:t>
            </a:fld>
            <a:endParaRPr lang="en-US" dirty="0"/>
          </a:p>
        </p:txBody>
      </p:sp>
    </p:spTree>
    <p:extLst>
      <p:ext uri="{BB962C8B-B14F-4D97-AF65-F5344CB8AC3E}">
        <p14:creationId xmlns:p14="http://schemas.microsoft.com/office/powerpoint/2010/main" val="923644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Here’s the last case</a:t>
            </a:r>
            <a:r>
              <a:rPr lang="en-US" sz="1400" baseline="0" dirty="0" smtClean="0"/>
              <a:t> of hacking.  On October 30</a:t>
            </a:r>
            <a:r>
              <a:rPr lang="en-US" sz="1400" baseline="30000" dirty="0" smtClean="0"/>
              <a:t>th</a:t>
            </a:r>
            <a:r>
              <a:rPr lang="en-US" sz="1400" baseline="0" dirty="0" smtClean="0"/>
              <a:t>, a hacker was able to successfully inject a malicious code to a couple of website files.</a:t>
            </a:r>
          </a:p>
          <a:p>
            <a:r>
              <a:rPr lang="en-US" sz="1400" baseline="0" dirty="0" smtClean="0"/>
              <a:t>This time it was a direct injection to the php file as you see here inside the red box.</a:t>
            </a:r>
          </a:p>
          <a:p>
            <a:r>
              <a:rPr lang="en-US" sz="1400" baseline="0" dirty="0" smtClean="0"/>
              <a:t>After reviewing the host server logs, the IP address used by the hacker traced back to an ISP that was located in Mt View CA.</a:t>
            </a:r>
            <a:endParaRPr lang="en-US" sz="1400" dirty="0" smtClean="0"/>
          </a:p>
          <a:p>
            <a:endParaRPr lang="en-US" sz="1400" dirty="0" smtClean="0"/>
          </a:p>
          <a:p>
            <a:r>
              <a:rPr lang="en-US" sz="1400" dirty="0" smtClean="0"/>
              <a:t>------------------------</a:t>
            </a:r>
          </a:p>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dirty="0" smtClean="0"/>
              <a:t>Changed header.php &amp; style.css</a:t>
            </a:r>
          </a:p>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dirty="0" smtClean="0"/>
              <a:t>Mountain View, California</a:t>
            </a:r>
          </a:p>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5</a:t>
            </a:fld>
            <a:endParaRPr lang="en-US" dirty="0"/>
          </a:p>
        </p:txBody>
      </p:sp>
    </p:spTree>
    <p:extLst>
      <p:ext uri="{BB962C8B-B14F-4D97-AF65-F5344CB8AC3E}">
        <p14:creationId xmlns:p14="http://schemas.microsoft.com/office/powerpoint/2010/main" val="3843250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Here’s the team that delivered a high-quality and improved website and Volunteer</a:t>
            </a:r>
            <a:r>
              <a:rPr lang="en-US" sz="1400" baseline="0" dirty="0" smtClean="0"/>
              <a:t> </a:t>
            </a:r>
            <a:r>
              <a:rPr lang="en-US" sz="1400" dirty="0" smtClean="0"/>
              <a:t>app to Smithgall Woods.  </a:t>
            </a:r>
          </a:p>
          <a:p>
            <a:pPr marL="182880" indent="-182880">
              <a:buFont typeface="Calibri" panose="020F0502020204030204" pitchFamily="34" charset="0"/>
              <a:buChar char="―"/>
            </a:pPr>
            <a:r>
              <a:rPr lang="en-US" sz="1400" dirty="0" smtClean="0"/>
              <a:t>Andrea is our RM</a:t>
            </a:r>
            <a:r>
              <a:rPr lang="en-US" sz="1400" baseline="0" dirty="0" smtClean="0"/>
              <a:t> and CSD.  She managed the requirements development and communicated the requirements execution with our client.</a:t>
            </a:r>
          </a:p>
          <a:p>
            <a:pPr marL="182880" indent="-182880">
              <a:buFont typeface="Calibri" panose="020F0502020204030204" pitchFamily="34" charset="0"/>
              <a:buChar char="―"/>
            </a:pPr>
            <a:r>
              <a:rPr lang="en-US" sz="1400" baseline="0" dirty="0" smtClean="0"/>
              <a:t>Jennifer oversaw the site and app development both on the client-side and server-side.  She also managed the successful deployment of the site/app.</a:t>
            </a:r>
          </a:p>
          <a:p>
            <a:pPr marL="182880" indent="-182880">
              <a:buFont typeface="Calibri" panose="020F0502020204030204" pitchFamily="34" charset="0"/>
              <a:buChar char="―"/>
            </a:pPr>
            <a:r>
              <a:rPr lang="en-US" sz="1400" baseline="0" dirty="0" smtClean="0"/>
              <a:t>Alex is our UX Design manager and SSD.  He managed the design features of the improved site/app, providing better user experience.</a:t>
            </a:r>
          </a:p>
          <a:p>
            <a:pPr marL="182880" indent="-182880">
              <a:buFont typeface="Calibri" panose="020F0502020204030204" pitchFamily="34" charset="0"/>
              <a:buChar char="―"/>
            </a:pPr>
            <a:r>
              <a:rPr lang="en-US" sz="1400" baseline="0" dirty="0" smtClean="0"/>
              <a:t>Clark is our DB manager and Documentation manager.  He managed the development of user guides and video tutorials to ease the maintenance and update process of the site and app for the Friends Chapter admin.</a:t>
            </a:r>
          </a:p>
          <a:p>
            <a:pPr marL="182880" indent="-182880">
              <a:buFont typeface="Calibri" panose="020F0502020204030204" pitchFamily="34" charset="0"/>
              <a:buChar char="―"/>
            </a:pPr>
            <a:r>
              <a:rPr lang="en-US" sz="1400" baseline="0" dirty="0" smtClean="0"/>
              <a:t>And as the PM for this team, </a:t>
            </a:r>
            <a:r>
              <a:rPr lang="en-US" sz="1400" dirty="0" smtClean="0"/>
              <a:t>I’m glad</a:t>
            </a:r>
            <a:r>
              <a:rPr lang="en-US" sz="1400" baseline="0" dirty="0" smtClean="0"/>
              <a:t> to lead this excellent team with the right mix of expertise.</a:t>
            </a:r>
          </a:p>
        </p:txBody>
      </p:sp>
      <p:sp>
        <p:nvSpPr>
          <p:cNvPr id="4" name="Slide Number Placeholder 3"/>
          <p:cNvSpPr>
            <a:spLocks noGrp="1"/>
          </p:cNvSpPr>
          <p:nvPr>
            <p:ph type="sldNum" sz="quarter" idx="10"/>
          </p:nvPr>
        </p:nvSpPr>
        <p:spPr/>
        <p:txBody>
          <a:bodyPr/>
          <a:lstStyle/>
          <a:p>
            <a:fld id="{EC08C6C5-DD63-4A3D-AD22-7D6D36F6A3FB}" type="slidenum">
              <a:rPr lang="en-US" smtClean="0"/>
              <a:t>6</a:t>
            </a:fld>
            <a:endParaRPr lang="en-US" dirty="0"/>
          </a:p>
        </p:txBody>
      </p:sp>
    </p:spTree>
    <p:extLst>
      <p:ext uri="{BB962C8B-B14F-4D97-AF65-F5344CB8AC3E}">
        <p14:creationId xmlns:p14="http://schemas.microsoft.com/office/powerpoint/2010/main" val="3374265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spcBef>
                <a:spcPts val="0"/>
              </a:spcBef>
              <a:spcAft>
                <a:spcPts val="1200"/>
              </a:spcAft>
              <a:buFont typeface="Calibri" panose="020F0502020204030204" pitchFamily="34" charset="0"/>
              <a:buChar char="―"/>
            </a:pPr>
            <a:r>
              <a:rPr lang="en-US" sz="1400" dirty="0" smtClean="0"/>
              <a:t>Smithgall Woods State Park is over</a:t>
            </a:r>
            <a:r>
              <a:rPr lang="en-US" sz="1400" baseline="0" dirty="0" smtClean="0"/>
              <a:t> 5,600-acre</a:t>
            </a:r>
            <a:r>
              <a:rPr lang="en-US" sz="1400" dirty="0" smtClean="0"/>
              <a:t> park in Helen, GA</a:t>
            </a:r>
          </a:p>
          <a:p>
            <a:pPr marL="182880" indent="-182880">
              <a:spcBef>
                <a:spcPts val="0"/>
              </a:spcBef>
              <a:spcAft>
                <a:spcPts val="1200"/>
              </a:spcAft>
              <a:buFont typeface="Calibri" panose="020F0502020204030204" pitchFamily="34" charset="0"/>
              <a:buChar char="―"/>
            </a:pPr>
            <a:r>
              <a:rPr lang="en-US" sz="1400" dirty="0" smtClean="0"/>
              <a:t>Recreational activities include fishing, hiking, camping, and volunteering</a:t>
            </a:r>
          </a:p>
          <a:p>
            <a:pPr marL="182880" indent="-182880">
              <a:spcBef>
                <a:spcPts val="0"/>
              </a:spcBef>
              <a:spcAft>
                <a:spcPts val="1200"/>
              </a:spcAft>
              <a:buFont typeface="Calibri" panose="020F0502020204030204" pitchFamily="34" charset="0"/>
              <a:buChar char="―"/>
            </a:pPr>
            <a:r>
              <a:rPr lang="en-US" sz="1400" dirty="0" smtClean="0"/>
              <a:t>Friends of Smithgall Woods Chapter is a volunteer organization whose mission is to assist SGW in the accomplishment of its goals.  The</a:t>
            </a:r>
            <a:r>
              <a:rPr lang="en-US" sz="1400" baseline="0" dirty="0" smtClean="0"/>
              <a:t> Friends Chapter</a:t>
            </a:r>
            <a:r>
              <a:rPr lang="en-US" sz="1400" dirty="0" smtClean="0"/>
              <a:t> earns revenue for volunteer hours that are reported to the state which gives an incentive for Friends Chapter members to volunteer their time.  </a:t>
            </a:r>
          </a:p>
        </p:txBody>
      </p:sp>
      <p:sp>
        <p:nvSpPr>
          <p:cNvPr id="4" name="Slide Number Placeholder 3"/>
          <p:cNvSpPr>
            <a:spLocks noGrp="1"/>
          </p:cNvSpPr>
          <p:nvPr>
            <p:ph type="sldNum" sz="quarter" idx="10"/>
          </p:nvPr>
        </p:nvSpPr>
        <p:spPr/>
        <p:txBody>
          <a:bodyPr/>
          <a:lstStyle/>
          <a:p>
            <a:fld id="{EC08C6C5-DD63-4A3D-AD22-7D6D36F6A3FB}" type="slidenum">
              <a:rPr lang="en-US" smtClean="0"/>
              <a:t>7</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Our</a:t>
            </a:r>
            <a:r>
              <a:rPr lang="en-US" sz="1400" baseline="0" dirty="0" smtClean="0"/>
              <a:t> Woodland Rangers Team was tasked to help the</a:t>
            </a:r>
            <a:r>
              <a:rPr lang="en-US" sz="1400" dirty="0" smtClean="0"/>
              <a:t> Friends</a:t>
            </a:r>
            <a:r>
              <a:rPr lang="en-US" sz="1400" baseline="0" dirty="0" smtClean="0"/>
              <a:t> of </a:t>
            </a:r>
            <a:r>
              <a:rPr lang="en-US" sz="1400" dirty="0" smtClean="0"/>
              <a:t>Smithgall</a:t>
            </a:r>
            <a:r>
              <a:rPr lang="en-US" sz="1400" baseline="0" dirty="0" smtClean="0"/>
              <a:t> Woods State Park to resolve these website concerns.</a:t>
            </a:r>
          </a:p>
          <a:p>
            <a:pPr marL="182880" indent="-182880">
              <a:buFont typeface="Calibri" panose="020F0502020204030204" pitchFamily="34" charset="0"/>
              <a:buChar char="―"/>
            </a:pPr>
            <a:r>
              <a:rPr lang="en-US" sz="1400" baseline="0" dirty="0" smtClean="0"/>
              <a:t>Based on our team’s assessment of the website, we determined that the existing site and Volunteer app were difficult for SGW representatives to maintain, which caused PHP and WordPress, themes and plugins to became outdated that degraded the website’s and app’s security over time.</a:t>
            </a:r>
          </a:p>
          <a:p>
            <a:pPr marL="182880" indent="-182880">
              <a:buFont typeface="Calibri" panose="020F0502020204030204" pitchFamily="34" charset="0"/>
              <a:buChar char="―"/>
            </a:pPr>
            <a:r>
              <a:rPr lang="en-US" sz="1400" baseline="0" dirty="0" smtClean="0"/>
              <a:t>To resolve these concerns, our team coordinated these solutions with the project sponsor and the Friends Chapter President.</a:t>
            </a:r>
          </a:p>
          <a:p>
            <a:endParaRPr lang="en-US" sz="1400" baseline="0" dirty="0" smtClean="0"/>
          </a:p>
          <a:p>
            <a:r>
              <a:rPr lang="en-US" sz="1400" baseline="0" dirty="0" smtClean="0"/>
              <a:t>-------------------------------------------------------</a:t>
            </a:r>
          </a:p>
          <a:p>
            <a:r>
              <a:rPr lang="en-US" sz="1400" baseline="0" dirty="0" smtClean="0"/>
              <a:t>Also, when our team was conducting a systems analysis of the site, we found it difficult to navigate through the existing menu structure.</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baseline="0" dirty="0" smtClean="0"/>
              <a:t>Criteria for website hosting:</a:t>
            </a:r>
          </a:p>
          <a:p>
            <a:pPr marL="228600" indent="-228600">
              <a:buAutoNum type="arabicPeriod"/>
            </a:pPr>
            <a:r>
              <a:rPr lang="en-US" sz="1400" baseline="0" dirty="0" smtClean="0"/>
              <a:t>Code must be accessible and portable</a:t>
            </a:r>
          </a:p>
          <a:p>
            <a:pPr marL="228600" indent="-228600">
              <a:buAutoNum type="arabicPeriod"/>
            </a:pPr>
            <a:r>
              <a:rPr lang="en-US" sz="1400" baseline="0" dirty="0" smtClean="0"/>
              <a:t>Cost must be below $20</a:t>
            </a:r>
          </a:p>
          <a:p>
            <a:pPr marL="228600" indent="-228600">
              <a:buAutoNum type="arabicPeriod"/>
            </a:pPr>
            <a:r>
              <a:rPr lang="en-US" sz="1400" baseline="0" dirty="0" smtClean="0"/>
              <a:t>Site security must be include SiteLock and SSL Certificate</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8</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1200"/>
              </a:spcAft>
              <a:buClrTx/>
              <a:buSzTx/>
              <a:buFont typeface="Calibri" panose="020F0502020204030204" pitchFamily="34" charset="0"/>
              <a:buNone/>
              <a:tabLst/>
              <a:defRPr/>
            </a:pPr>
            <a:r>
              <a:rPr lang="en-US" sz="1400" baseline="0" dirty="0" smtClean="0"/>
              <a:t>These solutions provide the users of Smithgall Woods site and app the following benefits:</a:t>
            </a:r>
            <a:endParaRPr lang="en-US" sz="1400" dirty="0" smtClean="0"/>
          </a:p>
          <a:p>
            <a:pPr marL="171450" indent="-171450">
              <a:spcBef>
                <a:spcPts val="0"/>
              </a:spcBef>
              <a:spcAft>
                <a:spcPts val="1200"/>
              </a:spcAft>
              <a:buFont typeface="Calibri" panose="020F0502020204030204" pitchFamily="34" charset="0"/>
              <a:buChar char="―"/>
            </a:pPr>
            <a:r>
              <a:rPr lang="en-US" sz="1400" dirty="0" smtClean="0"/>
              <a:t>Improved site &amp; app security</a:t>
            </a:r>
          </a:p>
          <a:p>
            <a:pPr marL="171450" indent="-171450">
              <a:spcBef>
                <a:spcPts val="0"/>
              </a:spcBef>
              <a:spcAft>
                <a:spcPts val="1200"/>
              </a:spcAft>
              <a:buFont typeface="Calibri" panose="020F0502020204030204" pitchFamily="34" charset="0"/>
              <a:buChar char="―"/>
            </a:pPr>
            <a:r>
              <a:rPr lang="en-US" sz="1400" dirty="0" smtClean="0"/>
              <a:t>User-friendly navigation menu </a:t>
            </a:r>
          </a:p>
          <a:p>
            <a:pPr marL="628650" lvl="1" indent="-171450">
              <a:spcBef>
                <a:spcPts val="0"/>
              </a:spcBef>
              <a:spcAft>
                <a:spcPts val="1200"/>
              </a:spcAft>
              <a:buFont typeface="Arial" panose="020B0604020202020204" pitchFamily="34" charset="0"/>
              <a:buChar char="•"/>
            </a:pPr>
            <a:r>
              <a:rPr lang="en-US" sz="1400" dirty="0" smtClean="0"/>
              <a:t>Eases search for</a:t>
            </a:r>
            <a:r>
              <a:rPr lang="en-US" sz="1400" baseline="0" dirty="0" smtClean="0"/>
              <a:t> information</a:t>
            </a:r>
            <a:endParaRPr lang="en-US" sz="1400" dirty="0" smtClean="0"/>
          </a:p>
          <a:p>
            <a:pPr marL="171450" indent="-171450">
              <a:spcBef>
                <a:spcPts val="0"/>
              </a:spcBef>
              <a:spcAft>
                <a:spcPts val="1200"/>
              </a:spcAft>
              <a:buFont typeface="Calibri" panose="020F0502020204030204" pitchFamily="34" charset="0"/>
              <a:buChar char="―"/>
            </a:pPr>
            <a:r>
              <a:rPr lang="en-US" sz="1400" dirty="0" smtClean="0"/>
              <a:t>Simplified page content/image update process</a:t>
            </a:r>
          </a:p>
          <a:p>
            <a:pPr marL="628650" lvl="1" indent="-171450">
              <a:spcBef>
                <a:spcPts val="0"/>
              </a:spcBef>
              <a:spcAft>
                <a:spcPts val="1200"/>
              </a:spcAft>
              <a:buFont typeface="Arial" panose="020B0604020202020204" pitchFamily="34" charset="0"/>
              <a:buChar char="•"/>
            </a:pPr>
            <a:r>
              <a:rPr lang="en-US" sz="1400" dirty="0" smtClean="0"/>
              <a:t>Easy-to-follow video tutorials and documentation</a:t>
            </a:r>
          </a:p>
          <a:p>
            <a:pPr marL="171450" indent="-171450">
              <a:spcBef>
                <a:spcPts val="0"/>
              </a:spcBef>
              <a:spcAft>
                <a:spcPts val="1200"/>
              </a:spcAft>
              <a:buFont typeface="Calibri" panose="020F0502020204030204" pitchFamily="34" charset="0"/>
              <a:buChar char="―"/>
            </a:pPr>
            <a:r>
              <a:rPr lang="en-US" sz="1400" dirty="0" smtClean="0"/>
              <a:t>Better user experience</a:t>
            </a:r>
          </a:p>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9</a:t>
            </a:fld>
            <a:endParaRPr lang="en-US" dirty="0"/>
          </a:p>
        </p:txBody>
      </p:sp>
    </p:spTree>
    <p:extLst>
      <p:ext uri="{BB962C8B-B14F-4D97-AF65-F5344CB8AC3E}">
        <p14:creationId xmlns:p14="http://schemas.microsoft.com/office/powerpoint/2010/main" val="4922771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34518" y="3047482"/>
            <a:ext cx="2499281" cy="3277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542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749374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67260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88627" y="152400"/>
            <a:ext cx="1046046"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2617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448405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027912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85668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134861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61005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826481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28534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3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73A1A-3B12-4F13-9E45-4B4F2CF06D13}" type="datetimeFigureOut">
              <a:rPr lang="en-US" smtClean="0"/>
              <a:t>4/17/2018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1F66C-39A6-4C3A-A1A1-6F9314C131ED}" type="slidenum">
              <a:rPr lang="en-US" smtClean="0"/>
              <a:t>‹#›</a:t>
            </a:fld>
            <a:endParaRPr lang="en-US" dirty="0"/>
          </a:p>
        </p:txBody>
      </p:sp>
    </p:spTree>
    <p:extLst>
      <p:ext uri="{BB962C8B-B14F-4D97-AF65-F5344CB8AC3E}">
        <p14:creationId xmlns:p14="http://schemas.microsoft.com/office/powerpoint/2010/main" val="3341747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www.friendsofsmithgallwoods.or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www.friendsofsmithgallwoods.org/volunteer"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friendsofsmithgallwoods.org/test/eliseo"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3" Type="http://schemas.openxmlformats.org/officeDocument/2006/relationships/image" Target="../media/image25.png"/><Relationship Id="rId7" Type="http://schemas.openxmlformats.org/officeDocument/2006/relationships/hyperlink" Target="http://www.google.com/url?sa=i&amp;rct=j&amp;q=&amp;esrc=s&amp;source=images&amp;cd=&amp;cad=rja&amp;uact=8&amp;ved=2ahUKEwj-87Tf2b3aAhXDMd8KHatGDaIQjRx6BAgAEAU&amp;url=http://damas-software.com/&amp;psig=AOvVaw2UxWjbsTMWyQGZ7cMw1At0&amp;ust=1523930451291238" TargetMode="External"/><Relationship Id="rId12"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0.png"/><Relationship Id="rId5" Type="http://schemas.openxmlformats.org/officeDocument/2006/relationships/hyperlink" Target="http://www.google.com/url?sa=i&amp;rct=j&amp;q=&amp;esrc=s&amp;source=images&amp;cd=&amp;cad=rja&amp;uact=8&amp;ved=2ahUKEwjzgMOn2b3aAhXwmOAKHXZ0BnYQjRx6BAgAEAU&amp;url=http://blogs.newschool.edu/digitalhumanities/2016/02/12/app-of-the-week-slack/&amp;psig=AOvVaw10XBtmzXMtQ6lW057W2xkk&amp;ust=1523930405676185" TargetMode="External"/><Relationship Id="rId10" Type="http://schemas.openxmlformats.org/officeDocument/2006/relationships/image" Target="../media/image29.jpeg"/><Relationship Id="rId4" Type="http://schemas.openxmlformats.org/officeDocument/2006/relationships/image" Target="../media/image26.png"/><Relationship Id="rId9" Type="http://schemas.openxmlformats.org/officeDocument/2006/relationships/hyperlink" Target="https://www.google.com/url?sa=i&amp;rct=j&amp;q=&amp;esrc=s&amp;source=images&amp;cd=&amp;cad=rja&amp;uact=8&amp;ved=2ahUKEwi624ia2r3aAhUIJt8KHcuJDnAQjRx6BAgAEAU&amp;url=https://www.token.ie/products/wamp/&amp;psig=AOvVaw3Evz7W1dWhC4JTLD951yVH&amp;ust=1523930565650866"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609600" y="2286000"/>
            <a:ext cx="8062912" cy="3352800"/>
          </a:xfrm>
          <a:prstGeom prst="rect">
            <a:avLst/>
          </a:prstGeom>
        </p:spPr>
        <p:txBody>
          <a:bodyPr vert="horz" anchor="t">
            <a:normAutofit lnSpcReduction="10000"/>
          </a:bodyPr>
          <a:lstStyle>
            <a:lvl1pPr marL="0" marR="36576" indent="0" algn="r" rtl="0" eaLnBrk="1" latinLnBrk="0" hangingPunct="1">
              <a:spcBef>
                <a:spcPts val="0"/>
              </a:spcBef>
              <a:buClr>
                <a:schemeClr val="accent1"/>
              </a:buClr>
              <a:buSzPct val="80000"/>
              <a:buFont typeface="Wingdings 2"/>
              <a:buNone/>
              <a:defRPr kumimoji="0" sz="2400" kern="1200">
                <a:ln>
                  <a:noFill/>
                </a:ln>
                <a:solidFill>
                  <a:schemeClr val="tx2">
                    <a:lumMod val="60000"/>
                    <a:lumOff val="40000"/>
                  </a:schemeClr>
                </a:solidFill>
                <a:latin typeface="+mn-lt"/>
                <a:ea typeface="+mn-ea"/>
                <a:cs typeface="+mn-cs"/>
              </a:defRPr>
            </a:lvl1pPr>
            <a:lvl2pPr marL="457200" indent="0" algn="ctr" rtl="0" eaLnBrk="1" latinLnBrk="0" hangingPunct="1">
              <a:spcBef>
                <a:spcPct val="20000"/>
              </a:spcBef>
              <a:buClr>
                <a:schemeClr val="accent1"/>
              </a:buClr>
              <a:buSzPct val="95000"/>
              <a:buFont typeface="Verdana"/>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1"/>
              </a:buClr>
              <a:buFont typeface="Wingdings 2"/>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1"/>
              </a:buClr>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1">
                  <a:tint val="75000"/>
                </a:schemeClr>
              </a:buClr>
              <a:buFont typeface="Wingdings 2"/>
              <a:buNone/>
              <a:defRPr kumimoji="0" sz="1900" kern="1200">
                <a:solidFill>
                  <a:schemeClr val="tx1"/>
                </a:solidFill>
                <a:latin typeface="+mn-lt"/>
                <a:ea typeface="+mn-ea"/>
                <a:cs typeface="+mn-cs"/>
              </a:defRPr>
            </a:lvl5pPr>
            <a:lvl6pPr marL="2286000" indent="0" algn="ctr" rtl="0" eaLnBrk="1" latinLnBrk="0" hangingPunct="1">
              <a:spcBef>
                <a:spcPct val="20000"/>
              </a:spcBef>
              <a:buClr>
                <a:schemeClr val="accent1">
                  <a:tint val="75000"/>
                </a:schemeClr>
              </a:buClr>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7pPr>
            <a:lvl8pPr marL="32004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9pPr>
          </a:lstStyle>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MIST7591E – MBT Project</a:t>
            </a:r>
            <a:r>
              <a:rPr kumimoji="0" lang="en-US" sz="2400" b="1" i="0" u="none" strike="noStrike" kern="1200" cap="none" spc="0" normalizeH="0" noProof="0" dirty="0" smtClean="0">
                <a:ln>
                  <a:noFill/>
                </a:ln>
                <a:solidFill>
                  <a:schemeClr val="tx1">
                    <a:lumMod val="75000"/>
                    <a:lumOff val="25000"/>
                  </a:schemeClr>
                </a:solidFill>
                <a:effectLst/>
                <a:uLnTx/>
                <a:uFillTx/>
                <a:latin typeface="Calibri" panose="020F0502020204030204" pitchFamily="34" charset="0"/>
              </a:rPr>
              <a:t> II</a:t>
            </a:r>
            <a:endPar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Andrea Castresana</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75000"/>
                    <a:lumOff val="25000"/>
                  </a:schemeClr>
                </a:solidFill>
                <a:latin typeface="Calibri" panose="020F0502020204030204" pitchFamily="34" charset="0"/>
              </a:rPr>
              <a:t>Jennifer Lazo</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Alexander Couch</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Clark Williams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Eliseo Santos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endPar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75000"/>
                    <a:lumOff val="25000"/>
                  </a:schemeClr>
                </a:solidFill>
                <a:latin typeface="Calibri" panose="020F0502020204030204" pitchFamily="34" charset="0"/>
              </a:rPr>
              <a:t>April 25, 2018</a:t>
            </a:r>
            <a:endParaRPr kumimoji="0" lang="en-US" sz="2400" b="1" i="0" u="none" strike="noStrike" kern="1200" cap="none" spc="0" normalizeH="0" baseline="0" noProof="0" dirty="0">
              <a:ln>
                <a:noFill/>
              </a:ln>
              <a:solidFill>
                <a:schemeClr val="tx1">
                  <a:lumMod val="75000"/>
                  <a:lumOff val="25000"/>
                </a:schemeClr>
              </a:solidFill>
              <a:effectLst/>
              <a:uLnTx/>
              <a:uFillTx/>
              <a:latin typeface="Calibri" panose="020F0502020204030204" pitchFamily="34" charset="0"/>
            </a:endParaRPr>
          </a:p>
        </p:txBody>
      </p:sp>
      <p:sp>
        <p:nvSpPr>
          <p:cNvPr id="6" name="Title 1"/>
          <p:cNvSpPr txBox="1">
            <a:spLocks/>
          </p:cNvSpPr>
          <p:nvPr/>
        </p:nvSpPr>
        <p:spPr>
          <a:xfrm>
            <a:off x="623888" y="776288"/>
            <a:ext cx="8062912" cy="1470025"/>
          </a:xfrm>
          <a:prstGeom prst="rect">
            <a:avLst/>
          </a:prstGeom>
        </p:spPr>
        <p:txBody>
          <a:bodyPr vert="horz" anchor="b">
            <a:normAutofit/>
          </a:bodyPr>
          <a:lstStyle>
            <a:lvl1pPr marL="484632" algn="r" rtl="0" eaLnBrk="1" latinLnBrk="0" hangingPunct="1">
              <a:spcBef>
                <a:spcPct val="0"/>
              </a:spcBef>
              <a:buNone/>
              <a:defRPr kumimoji="0" sz="4400" kern="1200">
                <a:ln w="6350">
                  <a:noFill/>
                </a:ln>
                <a:solidFill>
                  <a:schemeClr val="tx2"/>
                </a:solidFill>
                <a:effectLst/>
                <a:latin typeface="+mj-lt"/>
                <a:ea typeface="+mj-ea"/>
                <a:cs typeface="+mj-cs"/>
              </a:defRPr>
            </a:lvl1pPr>
          </a:lstStyle>
          <a:p>
            <a:pPr marL="484632" marR="0" lvl="0" indent="0" algn="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Smithgall Woods</a:t>
            </a:r>
            <a:r>
              <a:rPr kumimoji="0" lang="en-US" sz="4400" b="1" i="0" u="none" strike="noStrike" kern="1200" cap="none" spc="0" normalizeH="0" noProof="0" dirty="0" smtClean="0">
                <a:ln w="6350">
                  <a:noFill/>
                </a:ln>
                <a:solidFill>
                  <a:schemeClr val="tx1"/>
                </a:solidFill>
                <a:effectLst/>
                <a:uLnTx/>
                <a:uFillTx/>
                <a:latin typeface="Calibri" panose="020F0502020204030204" pitchFamily="34" charset="0"/>
              </a:rPr>
              <a:t> Park</a:t>
            </a: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 Website</a:t>
            </a:r>
          </a:p>
          <a:p>
            <a:pPr marL="484632" marR="0" lvl="0" indent="0" algn="r" defTabSz="914400" rtl="0" eaLnBrk="1" fontAlgn="auto" latinLnBrk="0" hangingPunct="1">
              <a:lnSpc>
                <a:spcPct val="100000"/>
              </a:lnSpc>
              <a:spcBef>
                <a:spcPct val="0"/>
              </a:spcBef>
              <a:spcAft>
                <a:spcPts val="0"/>
              </a:spcAft>
              <a:buClrTx/>
              <a:buSzTx/>
              <a:buFontTx/>
              <a:buNone/>
              <a:tabLst/>
              <a:defRPr/>
            </a:pPr>
            <a:r>
              <a:rPr lang="en-US" b="1" dirty="0" smtClean="0">
                <a:solidFill>
                  <a:schemeClr val="tx1"/>
                </a:solidFill>
                <a:latin typeface="Calibri" panose="020F0502020204030204" pitchFamily="34" charset="0"/>
              </a:rPr>
              <a:t>Final Project Presentation</a:t>
            </a:r>
            <a:endParaRPr kumimoji="0" lang="en-US" sz="4400" b="1" i="0" u="none" strike="noStrike" kern="1200" cap="none" spc="0" normalizeH="0" baseline="0" noProof="0" dirty="0">
              <a:ln w="6350">
                <a:noFill/>
              </a:ln>
              <a:solidFill>
                <a:schemeClr val="tx1"/>
              </a:solidFill>
              <a:effectLst/>
              <a:uLnTx/>
              <a:uFillTx/>
              <a:latin typeface="Calibri" panose="020F0502020204030204" pitchFamily="34" charset="0"/>
            </a:endParaRPr>
          </a:p>
        </p:txBody>
      </p:sp>
    </p:spTree>
    <p:extLst>
      <p:ext uri="{BB962C8B-B14F-4D97-AF65-F5344CB8AC3E}">
        <p14:creationId xmlns:p14="http://schemas.microsoft.com/office/powerpoint/2010/main" val="3282449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sz="4300" b="1" dirty="0" smtClean="0"/>
              <a:t>Why update the Site and App</a:t>
            </a:r>
            <a:endParaRPr lang="en-US" sz="4300" b="1" dirty="0"/>
          </a:p>
        </p:txBody>
      </p:sp>
      <p:sp>
        <p:nvSpPr>
          <p:cNvPr id="3" name="Content Placeholder 2"/>
          <p:cNvSpPr>
            <a:spLocks noGrp="1"/>
          </p:cNvSpPr>
          <p:nvPr>
            <p:ph idx="1"/>
          </p:nvPr>
        </p:nvSpPr>
        <p:spPr>
          <a:xfrm>
            <a:off x="533400" y="990600"/>
            <a:ext cx="8382000" cy="4572000"/>
          </a:xfrm>
        </p:spPr>
        <p:txBody>
          <a:bodyPr>
            <a:normAutofit/>
          </a:bodyPr>
          <a:lstStyle/>
          <a:p>
            <a:pPr>
              <a:spcBef>
                <a:spcPts val="0"/>
              </a:spcBef>
            </a:pPr>
            <a:r>
              <a:rPr lang="en-US" dirty="0" smtClean="0"/>
              <a:t>Difficult to update page content/images</a:t>
            </a:r>
          </a:p>
          <a:p>
            <a:pPr>
              <a:spcBef>
                <a:spcPts val="0"/>
              </a:spcBef>
            </a:pPr>
            <a:r>
              <a:rPr lang="en-US" dirty="0" smtClean="0"/>
              <a:t>App breaks down with later versions of PHP</a:t>
            </a:r>
          </a:p>
          <a:p>
            <a:pPr>
              <a:spcBef>
                <a:spcPts val="0"/>
              </a:spcBef>
            </a:pPr>
            <a:r>
              <a:rPr lang="en-US" dirty="0" smtClean="0"/>
              <a:t>Critical for volunteer hours reporting to State</a:t>
            </a:r>
            <a:endParaRPr lang="en-US"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671835"/>
            <a:ext cx="4495800" cy="410996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181012"/>
            <a:ext cx="4343400" cy="256082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9564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543800" cy="990600"/>
          </a:xfrm>
        </p:spPr>
        <p:txBody>
          <a:bodyPr>
            <a:noAutofit/>
          </a:bodyPr>
          <a:lstStyle/>
          <a:p>
            <a:pPr algn="l"/>
            <a:r>
              <a:rPr lang="en-US" b="1" dirty="0" smtClean="0"/>
              <a:t>Improved Site &amp; App</a:t>
            </a:r>
            <a:endParaRPr lang="en-US" b="1"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131" y="2479258"/>
            <a:ext cx="3391469" cy="4355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3572" y="2743200"/>
            <a:ext cx="2194828" cy="396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a:spLocks noGrp="1"/>
          </p:cNvSpPr>
          <p:nvPr>
            <p:ph idx="1"/>
          </p:nvPr>
        </p:nvSpPr>
        <p:spPr>
          <a:xfrm>
            <a:off x="533400" y="990600"/>
            <a:ext cx="7315200" cy="533400"/>
          </a:xfrm>
        </p:spPr>
        <p:txBody>
          <a:bodyPr>
            <a:normAutofit lnSpcReduction="10000"/>
          </a:bodyPr>
          <a:lstStyle/>
          <a:p>
            <a:pPr marL="274320" indent="-274320">
              <a:spcBef>
                <a:spcPts val="0"/>
              </a:spcBef>
            </a:pPr>
            <a:r>
              <a:rPr lang="en-US" dirty="0" smtClean="0"/>
              <a:t>Ease of page content/image update</a:t>
            </a:r>
          </a:p>
        </p:txBody>
      </p:sp>
      <p:sp>
        <p:nvSpPr>
          <p:cNvPr id="3" name="Rectangle 2"/>
          <p:cNvSpPr/>
          <p:nvPr/>
        </p:nvSpPr>
        <p:spPr>
          <a:xfrm>
            <a:off x="547048" y="1403149"/>
            <a:ext cx="7239000" cy="584775"/>
          </a:xfrm>
          <a:prstGeom prst="rect">
            <a:avLst/>
          </a:prstGeom>
        </p:spPr>
        <p:txBody>
          <a:bodyPr wrap="square">
            <a:spAutoFit/>
          </a:bodyPr>
          <a:lstStyle/>
          <a:p>
            <a:pPr marL="274320" indent="-274320">
              <a:spcBef>
                <a:spcPts val="0"/>
              </a:spcBef>
              <a:buFont typeface="Arial" panose="020B0604020202020204" pitchFamily="34" charset="0"/>
              <a:buChar char="•"/>
            </a:pPr>
            <a:r>
              <a:rPr lang="en-US" sz="3200" dirty="0"/>
              <a:t>Very responsive on mobile </a:t>
            </a:r>
            <a:r>
              <a:rPr lang="en-US" sz="3200" dirty="0" smtClean="0"/>
              <a:t>devices</a:t>
            </a:r>
            <a:endParaRPr lang="en-US" sz="3200" dirty="0"/>
          </a:p>
        </p:txBody>
      </p:sp>
      <p:sp>
        <p:nvSpPr>
          <p:cNvPr id="4" name="Rectangle 3"/>
          <p:cNvSpPr/>
          <p:nvPr/>
        </p:nvSpPr>
        <p:spPr>
          <a:xfrm>
            <a:off x="545012" y="1902529"/>
            <a:ext cx="8522788" cy="584775"/>
          </a:xfrm>
          <a:prstGeom prst="rect">
            <a:avLst/>
          </a:prstGeom>
        </p:spPr>
        <p:txBody>
          <a:bodyPr wrap="square">
            <a:spAutoFit/>
          </a:bodyPr>
          <a:lstStyle/>
          <a:p>
            <a:pPr marL="285750" indent="-285750">
              <a:spcBef>
                <a:spcPts val="0"/>
              </a:spcBef>
              <a:buFont typeface="Arial" panose="020B0604020202020204" pitchFamily="34" charset="0"/>
              <a:buChar char="•"/>
            </a:pPr>
            <a:r>
              <a:rPr lang="en-US" sz="3200" dirty="0" smtClean="0"/>
              <a:t>App’s upgraded PHP/MySQLi functions</a:t>
            </a:r>
            <a:endParaRPr lang="en-US" sz="32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3738" y="2743200"/>
            <a:ext cx="2215462" cy="4005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470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blinds(horizontal)">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par>
                                <p:cTn id="16" presetID="3" presetClass="entr" presetSubtype="10" fill="hold" nodeType="withEffect">
                                  <p:stCondLst>
                                    <p:cond delay="0"/>
                                  </p:stCondLst>
                                  <p:childTnLst>
                                    <p:set>
                                      <p:cBhvr>
                                        <p:cTn id="17" dur="1" fill="hold">
                                          <p:stCondLst>
                                            <p:cond delay="0"/>
                                          </p:stCondLst>
                                        </p:cTn>
                                        <p:tgtEl>
                                          <p:spTgt spid="3075"/>
                                        </p:tgtEl>
                                        <p:attrNameLst>
                                          <p:attrName>style.visibility</p:attrName>
                                        </p:attrNameLst>
                                      </p:cBhvr>
                                      <p:to>
                                        <p:strVal val="visible"/>
                                      </p:to>
                                    </p:set>
                                    <p:animEffect transition="in" filter="blinds(horizontal)">
                                      <p:cBhvr>
                                        <p:cTn id="18" dur="500"/>
                                        <p:tgtEl>
                                          <p:spTgt spid="307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par>
                                <p:cTn id="24" presetID="3" presetClass="entr" presetSubtype="1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blinds(horizontal)">
                                      <p:cBhvr>
                                        <p:cTn id="2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b="1" dirty="0" smtClean="0"/>
              <a:t>Site &amp; App Demo – Live Version</a:t>
            </a:r>
            <a:endParaRPr lang="en-US" b="1" dirty="0"/>
          </a:p>
        </p:txBody>
      </p:sp>
      <p:sp>
        <p:nvSpPr>
          <p:cNvPr id="3" name="Content Placeholder 2"/>
          <p:cNvSpPr>
            <a:spLocks noGrp="1"/>
          </p:cNvSpPr>
          <p:nvPr>
            <p:ph idx="1"/>
          </p:nvPr>
        </p:nvSpPr>
        <p:spPr>
          <a:xfrm>
            <a:off x="533400" y="990600"/>
            <a:ext cx="8382000" cy="4572000"/>
          </a:xfrm>
        </p:spPr>
        <p:txBody>
          <a:bodyPr>
            <a:normAutofit/>
          </a:bodyPr>
          <a:lstStyle/>
          <a:p>
            <a:pPr>
              <a:spcBef>
                <a:spcPts val="600"/>
              </a:spcBef>
            </a:pPr>
            <a:r>
              <a:rPr lang="en-US" dirty="0" smtClean="0"/>
              <a:t>Improved Site and Volunteer App</a:t>
            </a:r>
            <a:endParaRPr lang="en-US" dirty="0"/>
          </a:p>
          <a:p>
            <a:pPr lvl="1">
              <a:spcBef>
                <a:spcPts val="600"/>
              </a:spcBef>
            </a:pPr>
            <a:r>
              <a:rPr lang="en-US" sz="2200" dirty="0">
                <a:hlinkClick r:id="rId3"/>
              </a:rPr>
              <a:t>https://</a:t>
            </a:r>
            <a:r>
              <a:rPr lang="en-US" sz="2200" dirty="0" smtClean="0">
                <a:hlinkClick r:id="rId3"/>
              </a:rPr>
              <a:t>www.friendsofsmithgallwoods.org</a:t>
            </a:r>
            <a:r>
              <a:rPr lang="en-US" sz="2200" dirty="0" smtClean="0"/>
              <a:t> </a:t>
            </a:r>
          </a:p>
          <a:p>
            <a:pPr lvl="1">
              <a:spcBef>
                <a:spcPts val="600"/>
              </a:spcBef>
            </a:pPr>
            <a:r>
              <a:rPr lang="en-US" sz="2200" dirty="0">
                <a:hlinkClick r:id="rId4"/>
              </a:rPr>
              <a:t>https://</a:t>
            </a:r>
            <a:r>
              <a:rPr lang="en-US" sz="2200" dirty="0" smtClean="0">
                <a:hlinkClick r:id="rId4"/>
              </a:rPr>
              <a:t>www.friendsofsmithgallwoods.org/volunteer</a:t>
            </a:r>
            <a:endParaRPr lang="en-US" sz="2200" dirty="0" smtClean="0"/>
          </a:p>
          <a:p>
            <a:pPr lvl="1">
              <a:spcBef>
                <a:spcPts val="600"/>
              </a:spcBef>
            </a:pPr>
            <a:endParaRPr lang="en-US" dirty="0" smtClean="0"/>
          </a:p>
        </p:txBody>
      </p:sp>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3445" y="3352800"/>
            <a:ext cx="5048155" cy="288259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2384835"/>
            <a:ext cx="3505200" cy="4433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44574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Documentation</a:t>
            </a:r>
            <a:endParaRPr lang="en-US" b="1" dirty="0"/>
          </a:p>
        </p:txBody>
      </p:sp>
      <p:sp>
        <p:nvSpPr>
          <p:cNvPr id="3" name="Content Placeholder 2"/>
          <p:cNvSpPr>
            <a:spLocks noGrp="1"/>
          </p:cNvSpPr>
          <p:nvPr>
            <p:ph idx="1"/>
          </p:nvPr>
        </p:nvSpPr>
        <p:spPr>
          <a:xfrm>
            <a:off x="457200" y="1143000"/>
            <a:ext cx="8534400" cy="5562600"/>
          </a:xfrm>
        </p:spPr>
        <p:txBody>
          <a:bodyPr numCol="1">
            <a:normAutofit/>
          </a:bodyPr>
          <a:lstStyle/>
          <a:p>
            <a:pPr>
              <a:spcBef>
                <a:spcPts val="0"/>
              </a:spcBef>
            </a:pPr>
            <a:r>
              <a:rPr lang="en-US" b="1" dirty="0" smtClean="0"/>
              <a:t>User Guides</a:t>
            </a:r>
            <a:endParaRPr lang="en-US" b="1" dirty="0"/>
          </a:p>
          <a:p>
            <a:pPr lvl="1">
              <a:spcBef>
                <a:spcPts val="0"/>
              </a:spcBef>
              <a:buFont typeface="Arial" panose="020B0604020202020204" pitchFamily="34" charset="0"/>
              <a:buChar char="•"/>
            </a:pPr>
            <a:r>
              <a:rPr lang="en-US" dirty="0" smtClean="0"/>
              <a:t>Managing SGW Website</a:t>
            </a:r>
          </a:p>
          <a:p>
            <a:pPr lvl="1">
              <a:spcBef>
                <a:spcPts val="0"/>
              </a:spcBef>
              <a:buFont typeface="Arial" panose="020B0604020202020204" pitchFamily="34" charset="0"/>
              <a:buChar char="•"/>
            </a:pPr>
            <a:r>
              <a:rPr lang="en-US" dirty="0" smtClean="0"/>
              <a:t>Updating WordPress and Plugins</a:t>
            </a:r>
          </a:p>
          <a:p>
            <a:pPr lvl="1">
              <a:spcBef>
                <a:spcPts val="0"/>
              </a:spcBef>
              <a:buFont typeface="Arial" panose="020B0604020202020204" pitchFamily="34" charset="0"/>
              <a:buChar char="•"/>
            </a:pPr>
            <a:r>
              <a:rPr lang="en-US" dirty="0" smtClean="0"/>
              <a:t>Managing Projects Table</a:t>
            </a:r>
          </a:p>
          <a:p>
            <a:pPr lvl="1">
              <a:spcBef>
                <a:spcPts val="0"/>
              </a:spcBef>
              <a:buFont typeface="Arial" panose="020B0604020202020204" pitchFamily="34" charset="0"/>
              <a:buChar char="•"/>
            </a:pPr>
            <a:r>
              <a:rPr lang="en-US" dirty="0" smtClean="0"/>
              <a:t>Managing Emails</a:t>
            </a:r>
          </a:p>
          <a:p>
            <a:pPr lvl="1">
              <a:spcBef>
                <a:spcPts val="0"/>
              </a:spcBef>
              <a:buFont typeface="Arial" panose="020B0604020202020204" pitchFamily="34" charset="0"/>
              <a:buChar char="•"/>
            </a:pPr>
            <a:r>
              <a:rPr lang="en-US" dirty="0"/>
              <a:t>Volunteer Hour Reports</a:t>
            </a:r>
          </a:p>
          <a:p>
            <a:pPr lvl="1">
              <a:spcBef>
                <a:spcPts val="0"/>
              </a:spcBef>
              <a:buFont typeface="Arial" panose="020B0604020202020204" pitchFamily="34" charset="0"/>
              <a:buChar char="•"/>
            </a:pPr>
            <a:r>
              <a:rPr lang="en-US" dirty="0" smtClean="0"/>
              <a:t>Managing phpMyAdmin DB Tables</a:t>
            </a:r>
          </a:p>
          <a:p>
            <a:pPr>
              <a:spcBef>
                <a:spcPts val="600"/>
              </a:spcBef>
            </a:pPr>
            <a:r>
              <a:rPr lang="en-US" b="1" dirty="0" smtClean="0"/>
              <a:t>Video Tutorials</a:t>
            </a:r>
            <a:endParaRPr lang="en-US" b="1" dirty="0"/>
          </a:p>
          <a:p>
            <a:pPr lvl="1">
              <a:spcBef>
                <a:spcPts val="0"/>
              </a:spcBef>
              <a:buFont typeface="Arial" panose="020B0604020202020204" pitchFamily="34" charset="0"/>
              <a:buChar char="•"/>
            </a:pPr>
            <a:r>
              <a:rPr lang="en-US" dirty="0" smtClean="0"/>
              <a:t>Managing SGW Website</a:t>
            </a:r>
          </a:p>
          <a:p>
            <a:pPr lvl="1">
              <a:spcBef>
                <a:spcPts val="0"/>
              </a:spcBef>
              <a:buFont typeface="Arial" panose="020B0604020202020204" pitchFamily="34" charset="0"/>
              <a:buChar char="•"/>
            </a:pPr>
            <a:r>
              <a:rPr lang="en-US" dirty="0" smtClean="0"/>
              <a:t>Updating WordPress and Plugins</a:t>
            </a:r>
          </a:p>
          <a:p>
            <a:pPr lvl="1">
              <a:spcBef>
                <a:spcPts val="0"/>
              </a:spcBef>
              <a:buFont typeface="Arial" panose="020B0604020202020204" pitchFamily="34" charset="0"/>
              <a:buChar char="•"/>
            </a:pPr>
            <a:r>
              <a:rPr lang="en-US" dirty="0" smtClean="0"/>
              <a:t>Managing Projects Table</a:t>
            </a:r>
          </a:p>
          <a:p>
            <a:pPr lvl="1">
              <a:spcBef>
                <a:spcPts val="0"/>
              </a:spcBef>
              <a:buFont typeface="Arial" panose="020B0604020202020204" pitchFamily="34" charset="0"/>
              <a:buChar char="•"/>
            </a:pPr>
            <a:r>
              <a:rPr lang="en-US" dirty="0" smtClean="0"/>
              <a:t>Managing Emails</a:t>
            </a:r>
            <a:endParaRPr lang="en-US" dirty="0"/>
          </a:p>
          <a:p>
            <a:pPr lvl="1">
              <a:spcBef>
                <a:spcPts val="0"/>
              </a:spcBef>
            </a:pPr>
            <a:endParaRPr lang="en-US" dirty="0"/>
          </a:p>
        </p:txBody>
      </p:sp>
    </p:spTree>
    <p:extLst>
      <p:ext uri="{BB962C8B-B14F-4D97-AF65-F5344CB8AC3E}">
        <p14:creationId xmlns:p14="http://schemas.microsoft.com/office/powerpoint/2010/main" val="917002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828800"/>
            <a:ext cx="6858000" cy="2209800"/>
          </a:xfrm>
        </p:spPr>
        <p:txBody>
          <a:bodyPr>
            <a:normAutofit fontScale="90000"/>
          </a:bodyPr>
          <a:lstStyle/>
          <a:p>
            <a:r>
              <a:rPr lang="en-US" sz="5400" b="1" dirty="0" smtClean="0"/>
              <a:t>Alternate </a:t>
            </a:r>
            <a:r>
              <a:rPr lang="en-US" sz="5400" b="1" dirty="0"/>
              <a:t>Solution:</a:t>
            </a:r>
            <a:br>
              <a:rPr lang="en-US" sz="5400" b="1" dirty="0"/>
            </a:br>
            <a:r>
              <a:rPr lang="en-US" sz="5400" b="1" dirty="0"/>
              <a:t>Volunteer </a:t>
            </a:r>
            <a:r>
              <a:rPr lang="en-US" sz="5400" b="1" dirty="0" smtClean="0"/>
              <a:t>App Prototype in WordPress</a:t>
            </a:r>
            <a:endParaRPr lang="en-US" sz="5400" b="1" dirty="0"/>
          </a:p>
        </p:txBody>
      </p:sp>
    </p:spTree>
    <p:extLst>
      <p:ext uri="{BB962C8B-B14F-4D97-AF65-F5344CB8AC3E}">
        <p14:creationId xmlns:p14="http://schemas.microsoft.com/office/powerpoint/2010/main" val="29838308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How WordPress Works</a:t>
            </a:r>
            <a:endParaRPr lang="en-US" b="1" dirty="0"/>
          </a:p>
        </p:txBody>
      </p:sp>
      <p:sp>
        <p:nvSpPr>
          <p:cNvPr id="3" name="Content Placeholder 2"/>
          <p:cNvSpPr>
            <a:spLocks noGrp="1"/>
          </p:cNvSpPr>
          <p:nvPr>
            <p:ph idx="1"/>
          </p:nvPr>
        </p:nvSpPr>
        <p:spPr>
          <a:xfrm>
            <a:off x="533400" y="990600"/>
            <a:ext cx="8153400" cy="4724400"/>
          </a:xfrm>
        </p:spPr>
        <p:txBody>
          <a:bodyPr>
            <a:normAutofit/>
          </a:bodyPr>
          <a:lstStyle/>
          <a:p>
            <a:pPr>
              <a:spcBef>
                <a:spcPts val="0"/>
              </a:spcBef>
              <a:spcAft>
                <a:spcPts val="300"/>
              </a:spcAft>
            </a:pPr>
            <a:r>
              <a:rPr lang="en-US" dirty="0" smtClean="0"/>
              <a:t>WordPress Core</a:t>
            </a:r>
          </a:p>
          <a:p>
            <a:pPr>
              <a:spcBef>
                <a:spcPts val="0"/>
              </a:spcBef>
              <a:spcAft>
                <a:spcPts val="300"/>
              </a:spcAft>
            </a:pPr>
            <a:r>
              <a:rPr lang="en-US" dirty="0" smtClean="0"/>
              <a:t>Custom Appearance (Themes)</a:t>
            </a:r>
          </a:p>
          <a:p>
            <a:pPr>
              <a:spcBef>
                <a:spcPts val="0"/>
              </a:spcBef>
              <a:spcAft>
                <a:spcPts val="300"/>
              </a:spcAft>
            </a:pPr>
            <a:r>
              <a:rPr lang="en-US" dirty="0" smtClean="0"/>
              <a:t>Custom Features &amp; Functionality (Plugins)</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1" y="2579205"/>
            <a:ext cx="6553200" cy="4202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73846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Three Viable Solutions for App</a:t>
            </a:r>
            <a:endParaRPr lang="en-US" b="1" dirty="0"/>
          </a:p>
        </p:txBody>
      </p:sp>
      <p:sp>
        <p:nvSpPr>
          <p:cNvPr id="3" name="Content Placeholder 2"/>
          <p:cNvSpPr>
            <a:spLocks noGrp="1"/>
          </p:cNvSpPr>
          <p:nvPr>
            <p:ph idx="1"/>
          </p:nvPr>
        </p:nvSpPr>
        <p:spPr>
          <a:xfrm>
            <a:off x="533400" y="1371600"/>
            <a:ext cx="8153400" cy="4724400"/>
          </a:xfrm>
        </p:spPr>
        <p:txBody>
          <a:bodyPr>
            <a:normAutofit/>
          </a:bodyPr>
          <a:lstStyle/>
          <a:p>
            <a:pPr>
              <a:spcBef>
                <a:spcPts val="0"/>
              </a:spcBef>
              <a:spcAft>
                <a:spcPts val="600"/>
              </a:spcAft>
              <a:buFont typeface="Wingdings" panose="05000000000000000000" pitchFamily="2" charset="2"/>
              <a:buChar char="ü"/>
            </a:pPr>
            <a:r>
              <a:rPr lang="en-US" b="1" u="sng" dirty="0" smtClean="0"/>
              <a:t>Solution 1</a:t>
            </a:r>
            <a:r>
              <a:rPr lang="en-US" dirty="0" smtClean="0"/>
              <a:t>:  Keep Volunteer App as standalone with some improvements</a:t>
            </a:r>
          </a:p>
          <a:p>
            <a:pPr>
              <a:spcBef>
                <a:spcPts val="0"/>
              </a:spcBef>
              <a:spcAft>
                <a:spcPts val="600"/>
              </a:spcAft>
            </a:pPr>
            <a:r>
              <a:rPr lang="en-US" u="sng" dirty="0" smtClean="0"/>
              <a:t>Solution 2</a:t>
            </a:r>
            <a:r>
              <a:rPr lang="en-US" dirty="0" smtClean="0"/>
              <a:t>:  Purchase yearly license (~$400) for Gravity Forms &amp; GravityView plugins</a:t>
            </a:r>
          </a:p>
          <a:p>
            <a:pPr>
              <a:spcBef>
                <a:spcPts val="0"/>
              </a:spcBef>
              <a:spcAft>
                <a:spcPts val="600"/>
              </a:spcAft>
            </a:pPr>
            <a:r>
              <a:rPr lang="en-US" u="sng" dirty="0" smtClean="0"/>
              <a:t>Solution 3</a:t>
            </a:r>
            <a:r>
              <a:rPr lang="en-US" dirty="0" smtClean="0"/>
              <a:t>:  Use at least seven Free plugins/add-ons (54,000+ plugins)</a:t>
            </a:r>
          </a:p>
          <a:p>
            <a:pPr>
              <a:spcBef>
                <a:spcPts val="0"/>
              </a:spcBef>
              <a:spcAft>
                <a:spcPts val="600"/>
              </a:spcAft>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579868"/>
            <a:ext cx="3314700" cy="2125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02485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in WordPress</a:t>
            </a:r>
            <a:endParaRPr lang="en-US" b="1" dirty="0"/>
          </a:p>
        </p:txBody>
      </p:sp>
      <p:sp>
        <p:nvSpPr>
          <p:cNvPr id="3" name="Content Placeholder 2"/>
          <p:cNvSpPr>
            <a:spLocks noGrp="1"/>
          </p:cNvSpPr>
          <p:nvPr>
            <p:ph idx="1"/>
          </p:nvPr>
        </p:nvSpPr>
        <p:spPr>
          <a:xfrm>
            <a:off x="457200" y="1143000"/>
            <a:ext cx="8153400" cy="4724400"/>
          </a:xfrm>
        </p:spPr>
        <p:txBody>
          <a:bodyPr>
            <a:normAutofit/>
          </a:bodyPr>
          <a:lstStyle/>
          <a:p>
            <a:pPr>
              <a:spcBef>
                <a:spcPts val="0"/>
              </a:spcBef>
              <a:spcAft>
                <a:spcPts val="600"/>
              </a:spcAft>
            </a:pPr>
            <a:r>
              <a:rPr lang="en-US" sz="3000" dirty="0" smtClean="0"/>
              <a:t>Uses at least seven </a:t>
            </a:r>
            <a:r>
              <a:rPr lang="en-US" sz="3000" dirty="0"/>
              <a:t>f</a:t>
            </a:r>
            <a:r>
              <a:rPr lang="en-US" sz="3000" dirty="0" smtClean="0"/>
              <a:t>ree WP plugins/add-ons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1200"/>
            <a:ext cx="9136478" cy="427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31870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914400"/>
            <a:ext cx="8153400" cy="4724400"/>
          </a:xfrm>
        </p:spPr>
        <p:txBody>
          <a:bodyPr>
            <a:normAutofit/>
          </a:bodyPr>
          <a:lstStyle/>
          <a:p>
            <a:pPr>
              <a:spcBef>
                <a:spcPts val="0"/>
              </a:spcBef>
              <a:spcAft>
                <a:spcPts val="600"/>
              </a:spcAft>
            </a:pPr>
            <a:r>
              <a:rPr lang="en-US" sz="3000" dirty="0" smtClean="0"/>
              <a:t>Site &amp; App Demo</a:t>
            </a:r>
          </a:p>
          <a:p>
            <a:pPr lvl="1">
              <a:spcBef>
                <a:spcPts val="0"/>
              </a:spcBef>
              <a:spcAft>
                <a:spcPts val="600"/>
              </a:spcAft>
            </a:pPr>
            <a:r>
              <a:rPr lang="en-US" sz="2600" dirty="0">
                <a:hlinkClick r:id="rId3"/>
              </a:rPr>
              <a:t>https://</a:t>
            </a:r>
            <a:r>
              <a:rPr lang="en-US" sz="2600" dirty="0" smtClean="0">
                <a:hlinkClick r:id="rId3"/>
              </a:rPr>
              <a:t>www.friendsofsmithgallwoods.org/test/eliseo</a:t>
            </a:r>
            <a:r>
              <a:rPr lang="en-US" sz="2600" dirty="0" smtClean="0"/>
              <a:t> </a:t>
            </a:r>
            <a:endParaRPr lang="en-US" sz="2600" dirty="0"/>
          </a:p>
        </p:txBody>
      </p:sp>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47" y="3787818"/>
            <a:ext cx="5206553" cy="304643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57600" y="3430569"/>
            <a:ext cx="5443894" cy="304643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12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86400" y="1962097"/>
            <a:ext cx="3530329" cy="207650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074092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b="1" dirty="0" smtClean="0"/>
              <a:t>Project Schedule</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537314"/>
            <a:ext cx="9144000" cy="5244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34374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62200"/>
            <a:ext cx="7772400" cy="1143000"/>
          </a:xfrm>
        </p:spPr>
        <p:txBody>
          <a:bodyPr/>
          <a:lstStyle/>
          <a:p>
            <a:r>
              <a:rPr lang="en-US" b="1" dirty="0" smtClean="0"/>
              <a:t>SGW Website was hacked!</a:t>
            </a:r>
            <a:endParaRPr lang="en-US" b="1" dirty="0"/>
          </a:p>
        </p:txBody>
      </p:sp>
    </p:spTree>
    <p:extLst>
      <p:ext uri="{BB962C8B-B14F-4D97-AF65-F5344CB8AC3E}">
        <p14:creationId xmlns:p14="http://schemas.microsoft.com/office/powerpoint/2010/main" val="41067366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Challenges</a:t>
            </a:r>
            <a:endParaRPr lang="en-US" b="1" dirty="0"/>
          </a:p>
        </p:txBody>
      </p:sp>
      <p:sp>
        <p:nvSpPr>
          <p:cNvPr id="3" name="Content Placeholder 2"/>
          <p:cNvSpPr>
            <a:spLocks noGrp="1"/>
          </p:cNvSpPr>
          <p:nvPr>
            <p:ph idx="1"/>
          </p:nvPr>
        </p:nvSpPr>
        <p:spPr>
          <a:xfrm>
            <a:off x="533400" y="1524000"/>
            <a:ext cx="8343900" cy="4572000"/>
          </a:xfrm>
        </p:spPr>
        <p:txBody>
          <a:bodyPr>
            <a:normAutofit/>
          </a:bodyPr>
          <a:lstStyle/>
          <a:p>
            <a:pPr>
              <a:spcBef>
                <a:spcPts val="0"/>
              </a:spcBef>
              <a:spcAft>
                <a:spcPts val="1200"/>
              </a:spcAft>
            </a:pPr>
            <a:r>
              <a:rPr lang="en-US" dirty="0"/>
              <a:t>Difficulty </a:t>
            </a:r>
            <a:r>
              <a:rPr lang="en-US" dirty="0" smtClean="0"/>
              <a:t>finding </a:t>
            </a:r>
            <a:r>
              <a:rPr lang="en-US" dirty="0"/>
              <a:t>any </a:t>
            </a:r>
            <a:r>
              <a:rPr lang="en-US" dirty="0" smtClean="0"/>
              <a:t>malicious </a:t>
            </a:r>
            <a:r>
              <a:rPr lang="en-US" dirty="0"/>
              <a:t>injected codes</a:t>
            </a:r>
          </a:p>
          <a:p>
            <a:pPr>
              <a:spcBef>
                <a:spcPts val="0"/>
              </a:spcBef>
              <a:spcAft>
                <a:spcPts val="1200"/>
              </a:spcAft>
            </a:pPr>
            <a:r>
              <a:rPr lang="en-US" dirty="0" smtClean="0"/>
              <a:t>Team’s little to no experience on WP &amp; PHP</a:t>
            </a:r>
          </a:p>
          <a:p>
            <a:pPr>
              <a:spcBef>
                <a:spcPts val="0"/>
              </a:spcBef>
              <a:spcAft>
                <a:spcPts val="1200"/>
              </a:spcAft>
            </a:pPr>
            <a:r>
              <a:rPr lang="en-US" dirty="0" smtClean="0"/>
              <a:t>Search for compatible plugins (from 54,000+)</a:t>
            </a:r>
          </a:p>
          <a:p>
            <a:pPr>
              <a:spcBef>
                <a:spcPts val="0"/>
              </a:spcBef>
              <a:spcAft>
                <a:spcPts val="1200"/>
              </a:spcAft>
            </a:pPr>
            <a:r>
              <a:rPr lang="en-US" dirty="0" smtClean="0"/>
              <a:t>Limited availability of client for meetings</a:t>
            </a:r>
          </a:p>
          <a:p>
            <a:pPr lvl="1">
              <a:spcBef>
                <a:spcPts val="0"/>
              </a:spcBef>
              <a:spcAft>
                <a:spcPts val="1200"/>
              </a:spcAft>
            </a:pPr>
            <a:r>
              <a:rPr lang="en-US" dirty="0" smtClean="0"/>
              <a:t>Delay in gathering initial user requirements</a:t>
            </a:r>
          </a:p>
        </p:txBody>
      </p:sp>
    </p:spTree>
    <p:extLst>
      <p:ext uri="{BB962C8B-B14F-4D97-AF65-F5344CB8AC3E}">
        <p14:creationId xmlns:p14="http://schemas.microsoft.com/office/powerpoint/2010/main" val="7027006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Tools</a:t>
            </a:r>
            <a:endParaRPr lang="en-US" b="1" dirty="0"/>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355" y="1257742"/>
            <a:ext cx="2047875"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5883" y="1222624"/>
            <a:ext cx="2266950" cy="139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descr="Image result for slack">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2425" y="1158931"/>
            <a:ext cx="1677149" cy="15180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lated image">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0289" y="2895600"/>
            <a:ext cx="1558119" cy="190977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lated image">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4230" y="2933699"/>
            <a:ext cx="228600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63678" y="5029200"/>
            <a:ext cx="1489780" cy="1695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6" name="Picture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355" y="4938997"/>
            <a:ext cx="1690403" cy="1690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9" name="Picture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52425" y="2966072"/>
            <a:ext cx="1828800"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88572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Questions</a:t>
            </a:r>
            <a:endParaRPr lang="en-US" sz="5400" b="1" dirty="0"/>
          </a:p>
        </p:txBody>
      </p:sp>
    </p:spTree>
    <p:extLst>
      <p:ext uri="{BB962C8B-B14F-4D97-AF65-F5344CB8AC3E}">
        <p14:creationId xmlns:p14="http://schemas.microsoft.com/office/powerpoint/2010/main" val="24615513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BACKUPS</a:t>
            </a:r>
            <a:endParaRPr lang="en-US" sz="5400" b="1" dirty="0"/>
          </a:p>
        </p:txBody>
      </p:sp>
    </p:spTree>
    <p:extLst>
      <p:ext uri="{BB962C8B-B14F-4D97-AF65-F5344CB8AC3E}">
        <p14:creationId xmlns:p14="http://schemas.microsoft.com/office/powerpoint/2010/main" val="6482213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Existing Volunteer App</a:t>
            </a:r>
            <a:endParaRPr lang="en-US" b="1" dirty="0"/>
          </a:p>
        </p:txBody>
      </p:sp>
      <p:sp>
        <p:nvSpPr>
          <p:cNvPr id="3" name="Content Placeholder 2"/>
          <p:cNvSpPr>
            <a:spLocks noGrp="1"/>
          </p:cNvSpPr>
          <p:nvPr>
            <p:ph idx="1"/>
          </p:nvPr>
        </p:nvSpPr>
        <p:spPr>
          <a:xfrm>
            <a:off x="533400" y="1066800"/>
            <a:ext cx="8153400" cy="4724400"/>
          </a:xfrm>
        </p:spPr>
        <p:txBody>
          <a:bodyPr>
            <a:normAutofit/>
          </a:bodyPr>
          <a:lstStyle/>
          <a:p>
            <a:pPr>
              <a:spcBef>
                <a:spcPts val="0"/>
              </a:spcBef>
              <a:spcAft>
                <a:spcPts val="1200"/>
              </a:spcAft>
            </a:pPr>
            <a:r>
              <a:rPr lang="en-US" dirty="0" smtClean="0"/>
              <a:t>Standalone app linked from WP site</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37054"/>
            <a:ext cx="5553075" cy="342074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386774"/>
            <a:ext cx="5601061" cy="330232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688293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14400"/>
          </a:xfrm>
        </p:spPr>
        <p:txBody>
          <a:bodyPr/>
          <a:lstStyle/>
          <a:p>
            <a:pPr algn="l"/>
            <a:r>
              <a:rPr lang="en-US" b="1" dirty="0" smtClean="0"/>
              <a:t>Improved Volunteer App</a:t>
            </a:r>
            <a:endParaRPr lang="en-US" b="1" dirty="0"/>
          </a:p>
        </p:txBody>
      </p:sp>
      <p:sp>
        <p:nvSpPr>
          <p:cNvPr id="3" name="Content Placeholder 2"/>
          <p:cNvSpPr>
            <a:spLocks noGrp="1"/>
          </p:cNvSpPr>
          <p:nvPr>
            <p:ph idx="1"/>
          </p:nvPr>
        </p:nvSpPr>
        <p:spPr>
          <a:xfrm>
            <a:off x="457200" y="838200"/>
            <a:ext cx="8153400" cy="4724400"/>
          </a:xfrm>
        </p:spPr>
        <p:txBody>
          <a:bodyPr>
            <a:normAutofit/>
          </a:bodyPr>
          <a:lstStyle/>
          <a:p>
            <a:pPr>
              <a:spcBef>
                <a:spcPts val="0"/>
              </a:spcBef>
            </a:pPr>
            <a:r>
              <a:rPr lang="en-US" sz="3000" dirty="0"/>
              <a:t>Added Left Sidebar Menu</a:t>
            </a:r>
          </a:p>
          <a:p>
            <a:pPr>
              <a:spcBef>
                <a:spcPts val="0"/>
              </a:spcBef>
            </a:pPr>
            <a:r>
              <a:rPr lang="en-US" sz="3000" dirty="0" smtClean="0"/>
              <a:t>Added Login Name in each page</a:t>
            </a:r>
          </a:p>
          <a:p>
            <a:pPr>
              <a:spcBef>
                <a:spcPts val="0"/>
              </a:spcBef>
            </a:pPr>
            <a:r>
              <a:rPr lang="en-US" sz="3000" dirty="0" smtClean="0"/>
              <a:t>Added </a:t>
            </a:r>
            <a:r>
              <a:rPr lang="en-US" sz="3000" dirty="0"/>
              <a:t>Section Field for Hardman Farm &amp; </a:t>
            </a:r>
            <a:r>
              <a:rPr lang="en-US" sz="3000" dirty="0" smtClean="0"/>
              <a:t>SGW</a:t>
            </a:r>
          </a:p>
          <a:p>
            <a:pPr>
              <a:spcBef>
                <a:spcPts val="0"/>
              </a:spcBef>
            </a:pPr>
            <a:r>
              <a:rPr lang="en-US" sz="3000" dirty="0" smtClean="0"/>
              <a:t>Updated app from PHP 5.6 to 7.2</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743200"/>
            <a:ext cx="6477000" cy="369849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5039501"/>
            <a:ext cx="3454730" cy="174229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7" name="Straight Arrow Connector 6"/>
          <p:cNvCxnSpPr/>
          <p:nvPr/>
        </p:nvCxnSpPr>
        <p:spPr>
          <a:xfrm flipV="1">
            <a:off x="3810000" y="5257800"/>
            <a:ext cx="553436" cy="17851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2170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App’s Mobile-friendly Design</a:t>
            </a:r>
            <a:endParaRPr lang="en-US" b="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898194"/>
            <a:ext cx="3276600" cy="592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902744"/>
            <a:ext cx="3276600" cy="592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69376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152400" y="1143000"/>
            <a:ext cx="8305800" cy="5257800"/>
          </a:xfrm>
        </p:spPr>
        <p:txBody>
          <a:bodyPr>
            <a:normAutofit/>
          </a:bodyPr>
          <a:lstStyle/>
          <a:p>
            <a:pPr>
              <a:spcBef>
                <a:spcPts val="0"/>
              </a:spcBef>
              <a:spcAft>
                <a:spcPts val="600"/>
              </a:spcAft>
            </a:pPr>
            <a:r>
              <a:rPr lang="en-US" b="1" dirty="0" smtClean="0"/>
              <a:t>~June 6, 2016</a:t>
            </a:r>
            <a:r>
              <a:rPr lang="en-US" dirty="0" smtClean="0"/>
              <a:t> – successful hacking</a:t>
            </a:r>
          </a:p>
          <a:p>
            <a:pPr lvl="1">
              <a:spcBef>
                <a:spcPts val="0"/>
              </a:spcBef>
              <a:spcAft>
                <a:spcPts val="600"/>
              </a:spcAft>
            </a:pPr>
            <a:r>
              <a:rPr lang="en-US" dirty="0" smtClean="0"/>
              <a:t>eval (base64_decode (‘…….’));</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286000"/>
            <a:ext cx="6135097"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5567" y="2286000"/>
            <a:ext cx="3092233"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10333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228600" y="1066800"/>
            <a:ext cx="8686800" cy="4648200"/>
          </a:xfrm>
        </p:spPr>
        <p:txBody>
          <a:bodyPr>
            <a:normAutofit/>
          </a:bodyPr>
          <a:lstStyle/>
          <a:p>
            <a:pPr>
              <a:spcBef>
                <a:spcPts val="0"/>
              </a:spcBef>
              <a:spcAft>
                <a:spcPts val="600"/>
              </a:spcAft>
            </a:pPr>
            <a:r>
              <a:rPr lang="en-US" b="1" dirty="0" smtClean="0"/>
              <a:t>October 30, 2017</a:t>
            </a:r>
            <a:r>
              <a:rPr lang="en-US" dirty="0" smtClean="0"/>
              <a:t> – successful injection</a:t>
            </a:r>
          </a:p>
          <a:p>
            <a:pPr lvl="1">
              <a:spcBef>
                <a:spcPts val="0"/>
              </a:spcBef>
              <a:spcAft>
                <a:spcPts val="600"/>
              </a:spcAft>
            </a:pPr>
            <a:r>
              <a:rPr lang="en-US" dirty="0"/>
              <a:t>Changed header.php &amp; </a:t>
            </a:r>
            <a:r>
              <a:rPr lang="en-US" dirty="0" smtClean="0"/>
              <a:t>style.css</a:t>
            </a:r>
            <a:endParaRPr lang="en-US" dirty="0"/>
          </a:p>
        </p:txBody>
      </p:sp>
      <p:grpSp>
        <p:nvGrpSpPr>
          <p:cNvPr id="5" name="Group 4"/>
          <p:cNvGrpSpPr/>
          <p:nvPr/>
        </p:nvGrpSpPr>
        <p:grpSpPr>
          <a:xfrm>
            <a:off x="615491" y="2209800"/>
            <a:ext cx="7995109" cy="4396855"/>
            <a:chOff x="751765" y="2666999"/>
            <a:chExt cx="7776744" cy="4168255"/>
          </a:xfrm>
        </p:grpSpPr>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765" y="2666999"/>
              <a:ext cx="7776744" cy="4168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066800" y="4038600"/>
              <a:ext cx="6553200" cy="152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389837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Custom Template in PHP</a:t>
            </a:r>
            <a:endParaRPr lang="en-US" b="1"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81" y="914400"/>
            <a:ext cx="8696325" cy="589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47496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228600" y="1066800"/>
            <a:ext cx="8686800" cy="4572000"/>
          </a:xfrm>
        </p:spPr>
        <p:txBody>
          <a:bodyPr>
            <a:normAutofit/>
          </a:bodyPr>
          <a:lstStyle/>
          <a:p>
            <a:pPr>
              <a:spcBef>
                <a:spcPts val="0"/>
              </a:spcBef>
            </a:pPr>
            <a:r>
              <a:rPr lang="en-US" b="1" dirty="0"/>
              <a:t>~June 6, 2016</a:t>
            </a:r>
            <a:r>
              <a:rPr lang="en-US" dirty="0"/>
              <a:t> – successful hacking</a:t>
            </a:r>
          </a:p>
          <a:p>
            <a:pPr>
              <a:spcBef>
                <a:spcPts val="0"/>
              </a:spcBef>
            </a:pPr>
            <a:r>
              <a:rPr lang="en-US" dirty="0" smtClean="0"/>
              <a:t>Malicious messages displayed</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35" y="2300286"/>
            <a:ext cx="5402566" cy="35671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124200"/>
            <a:ext cx="5419357" cy="35195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TextBox 7"/>
          <p:cNvSpPr txBox="1"/>
          <p:nvPr/>
        </p:nvSpPr>
        <p:spPr>
          <a:xfrm rot="979685">
            <a:off x="6248400" y="1904782"/>
            <a:ext cx="2286000" cy="830997"/>
          </a:xfrm>
          <a:prstGeom prst="rect">
            <a:avLst/>
          </a:prstGeom>
          <a:noFill/>
          <a:ln>
            <a:solidFill>
              <a:srgbClr val="FF0000"/>
            </a:solidFill>
            <a:prstDash val="dash"/>
          </a:ln>
        </p:spPr>
        <p:txBody>
          <a:bodyPr wrap="square" rtlCol="0">
            <a:spAutoFit/>
          </a:bodyPr>
          <a:lstStyle/>
          <a:p>
            <a:pPr algn="ctr"/>
            <a:r>
              <a:rPr lang="en-US" sz="2400" b="1" dirty="0" smtClean="0">
                <a:solidFill>
                  <a:srgbClr val="FF0000"/>
                </a:solidFill>
              </a:rPr>
              <a:t>Hyperlinks to Fraudulent Sites</a:t>
            </a:r>
            <a:endParaRPr lang="en-US" sz="2400" b="1" dirty="0">
              <a:solidFill>
                <a:srgbClr val="FF0000"/>
              </a:solidFill>
            </a:endParaRPr>
          </a:p>
        </p:txBody>
      </p:sp>
      <p:cxnSp>
        <p:nvCxnSpPr>
          <p:cNvPr id="10" name="Straight Arrow Connector 9"/>
          <p:cNvCxnSpPr>
            <a:stCxn id="8" idx="2"/>
          </p:cNvCxnSpPr>
          <p:nvPr/>
        </p:nvCxnSpPr>
        <p:spPr>
          <a:xfrm flipH="1">
            <a:off x="2362200" y="2719021"/>
            <a:ext cx="4912388" cy="2310179"/>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2"/>
          </p:cNvCxnSpPr>
          <p:nvPr/>
        </p:nvCxnSpPr>
        <p:spPr>
          <a:xfrm flipH="1">
            <a:off x="4589794" y="2719021"/>
            <a:ext cx="2684794" cy="3529379"/>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7147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b="1" dirty="0" smtClean="0"/>
              <a:t>Web Hosting Cost Comparison</a:t>
            </a:r>
            <a:endParaRPr lang="en-US" b="1" dirty="0"/>
          </a:p>
        </p:txBody>
      </p:sp>
      <p:sp>
        <p:nvSpPr>
          <p:cNvPr id="3" name="Content Placeholder 2"/>
          <p:cNvSpPr>
            <a:spLocks noGrp="1"/>
          </p:cNvSpPr>
          <p:nvPr>
            <p:ph idx="1"/>
          </p:nvPr>
        </p:nvSpPr>
        <p:spPr>
          <a:xfrm>
            <a:off x="533400" y="914400"/>
            <a:ext cx="8382000" cy="4572000"/>
          </a:xfrm>
        </p:spPr>
        <p:txBody>
          <a:bodyPr>
            <a:normAutofit/>
          </a:bodyPr>
          <a:lstStyle/>
          <a:p>
            <a:pPr>
              <a:spcBef>
                <a:spcPts val="300"/>
              </a:spcBef>
            </a:pPr>
            <a:r>
              <a:rPr lang="en-US" dirty="0" smtClean="0"/>
              <a:t>1and1.com - $8.99/mo ($14.99 after 1yr)</a:t>
            </a:r>
          </a:p>
          <a:p>
            <a:pPr>
              <a:spcBef>
                <a:spcPts val="300"/>
              </a:spcBef>
            </a:pPr>
            <a:r>
              <a:rPr lang="en-US" dirty="0" smtClean="0"/>
              <a:t>Bluehost - $13.95/mo ($23.99 after 1yr)</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133600"/>
            <a:ext cx="4999191" cy="4693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1241" y="2039439"/>
            <a:ext cx="3656559" cy="4787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3352800" y="2039438"/>
            <a:ext cx="1905000" cy="1922961"/>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Oval 10"/>
          <p:cNvSpPr/>
          <p:nvPr/>
        </p:nvSpPr>
        <p:spPr>
          <a:xfrm>
            <a:off x="5410200" y="5562600"/>
            <a:ext cx="1447800" cy="129540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0226152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0200" y="152400"/>
            <a:ext cx="2819400" cy="1676400"/>
          </a:xfrm>
        </p:spPr>
        <p:txBody>
          <a:bodyPr>
            <a:noAutofit/>
          </a:bodyPr>
          <a:lstStyle/>
          <a:p>
            <a:r>
              <a:rPr lang="en-US" sz="3800" b="1" dirty="0" smtClean="0"/>
              <a:t>Friends Volunteer Use Cases</a:t>
            </a:r>
            <a:endParaRPr lang="en-US" sz="38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66061"/>
            <a:ext cx="5638800" cy="6715739"/>
          </a:xfrm>
          <a:prstGeom prst="rect">
            <a:avLst/>
          </a:prstGeom>
        </p:spPr>
      </p:pic>
    </p:spTree>
    <p:extLst>
      <p:ext uri="{BB962C8B-B14F-4D97-AF65-F5344CB8AC3E}">
        <p14:creationId xmlns:p14="http://schemas.microsoft.com/office/powerpoint/2010/main" val="16426059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7800" y="274638"/>
            <a:ext cx="2438400" cy="1143000"/>
          </a:xfrm>
        </p:spPr>
        <p:txBody>
          <a:bodyPr>
            <a:noAutofit/>
          </a:bodyPr>
          <a:lstStyle/>
          <a:p>
            <a:r>
              <a:rPr lang="en-US" sz="4000" b="1" dirty="0" smtClean="0"/>
              <a:t>Admin Use Cases</a:t>
            </a:r>
            <a:endParaRPr lang="en-US" sz="4000"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8600"/>
            <a:ext cx="4648200" cy="6528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87759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543800" cy="685800"/>
          </a:xfrm>
        </p:spPr>
        <p:txBody>
          <a:bodyPr>
            <a:normAutofit fontScale="90000"/>
          </a:bodyPr>
          <a:lstStyle/>
          <a:p>
            <a:r>
              <a:rPr lang="en-US" b="1" dirty="0" smtClean="0"/>
              <a:t>Friends Volunteer Workflow</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85800"/>
            <a:ext cx="7772400" cy="6134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07867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112"/>
            <a:ext cx="8229600" cy="1118088"/>
          </a:xfrm>
        </p:spPr>
        <p:txBody>
          <a:bodyPr>
            <a:noAutofit/>
          </a:bodyPr>
          <a:lstStyle/>
          <a:p>
            <a:pPr algn="l"/>
            <a:r>
              <a:rPr lang="en-US" b="1" dirty="0" smtClean="0"/>
              <a:t>Admin Workflow</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4" y="1246496"/>
            <a:ext cx="9053512" cy="557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48197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lstStyle/>
          <a:p>
            <a:pPr algn="l"/>
            <a:r>
              <a:rPr lang="en-US" b="1" dirty="0" smtClean="0"/>
              <a:t>Volunteer App’s Data Model</a:t>
            </a:r>
            <a:endParaRPr lang="en-US" b="1" dirty="0"/>
          </a:p>
        </p:txBody>
      </p:sp>
      <p:grpSp>
        <p:nvGrpSpPr>
          <p:cNvPr id="4" name="Group 3"/>
          <p:cNvGrpSpPr/>
          <p:nvPr/>
        </p:nvGrpSpPr>
        <p:grpSpPr>
          <a:xfrm>
            <a:off x="990600" y="880514"/>
            <a:ext cx="6858001" cy="5977486"/>
            <a:chOff x="990600" y="880514"/>
            <a:chExt cx="6858001" cy="5977486"/>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1" y="880514"/>
              <a:ext cx="6858000" cy="5977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990600" y="2133600"/>
              <a:ext cx="1355726"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199300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467600" cy="990600"/>
          </a:xfrm>
        </p:spPr>
        <p:txBody>
          <a:bodyPr>
            <a:noAutofit/>
          </a:bodyPr>
          <a:lstStyle/>
          <a:p>
            <a:pPr algn="l"/>
            <a:r>
              <a:rPr lang="en-US" b="1" dirty="0" smtClean="0"/>
              <a:t>WordPress App Data Model</a:t>
            </a:r>
            <a:endParaRPr lang="en-US" b="1" dirty="0"/>
          </a:p>
        </p:txBody>
      </p:sp>
      <p:sp>
        <p:nvSpPr>
          <p:cNvPr id="3" name="Content Placeholder 2"/>
          <p:cNvSpPr>
            <a:spLocks noGrp="1"/>
          </p:cNvSpPr>
          <p:nvPr>
            <p:ph idx="1"/>
          </p:nvPr>
        </p:nvSpPr>
        <p:spPr>
          <a:xfrm>
            <a:off x="457200" y="914400"/>
            <a:ext cx="2362200" cy="4724400"/>
          </a:xfrm>
        </p:spPr>
        <p:txBody>
          <a:bodyPr>
            <a:normAutofit/>
          </a:bodyPr>
          <a:lstStyle/>
          <a:p>
            <a:pPr marL="231775" indent="-231775">
              <a:spcBef>
                <a:spcPts val="0"/>
              </a:spcBef>
              <a:spcAft>
                <a:spcPts val="600"/>
              </a:spcAft>
            </a:pPr>
            <a:r>
              <a:rPr lang="en-US" sz="2800" dirty="0" smtClean="0"/>
              <a:t>User Registration &amp; Profile DB</a:t>
            </a:r>
          </a:p>
        </p:txBody>
      </p:sp>
      <p:grpSp>
        <p:nvGrpSpPr>
          <p:cNvPr id="10" name="Group 9"/>
          <p:cNvGrpSpPr/>
          <p:nvPr/>
        </p:nvGrpSpPr>
        <p:grpSpPr>
          <a:xfrm>
            <a:off x="2590800" y="838199"/>
            <a:ext cx="6439786" cy="5950989"/>
            <a:chOff x="2590800" y="838199"/>
            <a:chExt cx="6439786" cy="5950989"/>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838199"/>
              <a:ext cx="6439786" cy="5950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819400" y="3904565"/>
              <a:ext cx="1524000" cy="646331"/>
            </a:xfrm>
            <a:prstGeom prst="rect">
              <a:avLst/>
            </a:prstGeom>
            <a:noFill/>
          </p:spPr>
          <p:txBody>
            <a:bodyPr wrap="square" rtlCol="0">
              <a:spAutoFit/>
            </a:bodyPr>
            <a:lstStyle/>
            <a:p>
              <a:r>
                <a:rPr lang="en-US" dirty="0" smtClean="0">
                  <a:solidFill>
                    <a:srgbClr val="FF0000"/>
                  </a:solidFill>
                </a:rPr>
                <a:t>Make both tables sync.</a:t>
              </a:r>
              <a:endParaRPr lang="en-US" dirty="0">
                <a:solidFill>
                  <a:srgbClr val="FF0000"/>
                </a:solidFill>
              </a:endParaRPr>
            </a:p>
          </p:txBody>
        </p:sp>
        <p:cxnSp>
          <p:nvCxnSpPr>
            <p:cNvPr id="6" name="Straight Arrow Connector 5"/>
            <p:cNvCxnSpPr/>
            <p:nvPr/>
          </p:nvCxnSpPr>
          <p:spPr>
            <a:xfrm flipH="1" flipV="1">
              <a:off x="3429000" y="3124200"/>
              <a:ext cx="152400" cy="780365"/>
            </a:xfrm>
            <a:prstGeom prst="straightConnector1">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8" name="Straight Arrow Connector 7"/>
            <p:cNvCxnSpPr/>
            <p:nvPr/>
          </p:nvCxnSpPr>
          <p:spPr>
            <a:xfrm flipV="1">
              <a:off x="3810000" y="2885704"/>
              <a:ext cx="914400" cy="1018862"/>
            </a:xfrm>
            <a:prstGeom prst="straightConnector1">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2415341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467600" cy="990600"/>
          </a:xfrm>
        </p:spPr>
        <p:txBody>
          <a:bodyPr>
            <a:noAutofit/>
          </a:bodyPr>
          <a:lstStyle/>
          <a:p>
            <a:pPr algn="l"/>
            <a:r>
              <a:rPr lang="en-US" b="1" dirty="0" smtClean="0"/>
              <a:t>WordPress App Data Model</a:t>
            </a:r>
            <a:endParaRPr lang="en-US" b="1" dirty="0"/>
          </a:p>
        </p:txBody>
      </p:sp>
      <p:sp>
        <p:nvSpPr>
          <p:cNvPr id="3" name="Content Placeholder 2"/>
          <p:cNvSpPr>
            <a:spLocks noGrp="1"/>
          </p:cNvSpPr>
          <p:nvPr>
            <p:ph idx="1"/>
          </p:nvPr>
        </p:nvSpPr>
        <p:spPr>
          <a:xfrm>
            <a:off x="457200" y="914400"/>
            <a:ext cx="8153400" cy="4724400"/>
          </a:xfrm>
        </p:spPr>
        <p:txBody>
          <a:bodyPr>
            <a:normAutofit/>
          </a:bodyPr>
          <a:lstStyle/>
          <a:p>
            <a:pPr>
              <a:spcBef>
                <a:spcPts val="0"/>
              </a:spcBef>
              <a:spcAft>
                <a:spcPts val="600"/>
              </a:spcAft>
            </a:pPr>
            <a:r>
              <a:rPr lang="en-US" sz="3000" dirty="0" smtClean="0"/>
              <a:t>Volunteer Hours DB</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00200"/>
            <a:ext cx="8821334"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40321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Test Plan</a:t>
            </a:r>
            <a:endParaRPr lang="en-US" b="1" dirty="0"/>
          </a:p>
        </p:txBody>
      </p:sp>
      <p:sp>
        <p:nvSpPr>
          <p:cNvPr id="3" name="Content Placeholder 2"/>
          <p:cNvSpPr>
            <a:spLocks noGrp="1"/>
          </p:cNvSpPr>
          <p:nvPr>
            <p:ph idx="1"/>
          </p:nvPr>
        </p:nvSpPr>
        <p:spPr>
          <a:xfrm>
            <a:off x="533400" y="1371600"/>
            <a:ext cx="8382000" cy="5257800"/>
          </a:xfrm>
        </p:spPr>
        <p:txBody>
          <a:bodyPr>
            <a:normAutofit fontScale="77500" lnSpcReduction="20000"/>
          </a:bodyPr>
          <a:lstStyle/>
          <a:p>
            <a:pPr>
              <a:spcBef>
                <a:spcPts val="1200"/>
              </a:spcBef>
            </a:pPr>
            <a:r>
              <a:rPr lang="en-US" b="1" dirty="0" smtClean="0"/>
              <a:t>Website Test Cases</a:t>
            </a:r>
            <a:endParaRPr lang="en-US" b="1" dirty="0"/>
          </a:p>
          <a:p>
            <a:pPr lvl="1">
              <a:spcBef>
                <a:spcPts val="1200"/>
              </a:spcBef>
              <a:buFont typeface="Wingdings" panose="05000000000000000000" pitchFamily="2" charset="2"/>
              <a:buChar char="ü"/>
            </a:pPr>
            <a:r>
              <a:rPr lang="en-US" dirty="0" smtClean="0"/>
              <a:t>Case #1:  Site Navigation Menu and Hyperlinks</a:t>
            </a:r>
            <a:endParaRPr lang="en-US" dirty="0"/>
          </a:p>
          <a:p>
            <a:pPr lvl="1">
              <a:spcBef>
                <a:spcPts val="1200"/>
              </a:spcBef>
              <a:buFont typeface="Wingdings" panose="05000000000000000000" pitchFamily="2" charset="2"/>
              <a:buChar char="ü"/>
            </a:pPr>
            <a:r>
              <a:rPr lang="en-US" dirty="0" smtClean="0"/>
              <a:t>Case #2:  </a:t>
            </a:r>
            <a:r>
              <a:rPr lang="en-US" dirty="0"/>
              <a:t>Drop-down Windows in Events </a:t>
            </a:r>
            <a:r>
              <a:rPr lang="en-US" dirty="0" smtClean="0"/>
              <a:t>Page</a:t>
            </a:r>
            <a:endParaRPr lang="en-US" dirty="0"/>
          </a:p>
          <a:p>
            <a:pPr lvl="1">
              <a:spcBef>
                <a:spcPts val="1200"/>
              </a:spcBef>
              <a:buFont typeface="Wingdings" panose="05000000000000000000" pitchFamily="2" charset="2"/>
              <a:buChar char="ü"/>
            </a:pPr>
            <a:r>
              <a:rPr lang="en-US" dirty="0" smtClean="0"/>
              <a:t>Case #3:  </a:t>
            </a:r>
            <a:r>
              <a:rPr lang="en-US" dirty="0"/>
              <a:t>Tabs Widget in Roads &amp; Trails </a:t>
            </a:r>
            <a:r>
              <a:rPr lang="en-US" dirty="0" smtClean="0"/>
              <a:t>Page</a:t>
            </a:r>
            <a:endParaRPr lang="en-US" dirty="0"/>
          </a:p>
          <a:p>
            <a:pPr lvl="1">
              <a:spcBef>
                <a:spcPts val="1200"/>
              </a:spcBef>
              <a:buFont typeface="Wingdings" panose="05000000000000000000" pitchFamily="2" charset="2"/>
              <a:buChar char="ü"/>
            </a:pPr>
            <a:r>
              <a:rPr lang="en-US" dirty="0" smtClean="0"/>
              <a:t>Case #4:  Photo Gallery Slideshow</a:t>
            </a:r>
          </a:p>
          <a:p>
            <a:pPr>
              <a:spcBef>
                <a:spcPts val="1800"/>
              </a:spcBef>
            </a:pPr>
            <a:r>
              <a:rPr lang="en-US" b="1" dirty="0" smtClean="0"/>
              <a:t>App Test Cases</a:t>
            </a:r>
            <a:endParaRPr lang="en-US" b="1" dirty="0"/>
          </a:p>
          <a:p>
            <a:pPr lvl="1">
              <a:spcBef>
                <a:spcPts val="1200"/>
              </a:spcBef>
              <a:buFont typeface="Wingdings" panose="05000000000000000000" pitchFamily="2" charset="2"/>
              <a:buChar char="ü"/>
            </a:pPr>
            <a:r>
              <a:rPr lang="en-US" dirty="0" smtClean="0"/>
              <a:t>Case #1:  App Navigation Menu and Hyperlinks</a:t>
            </a:r>
            <a:endParaRPr lang="en-US" dirty="0"/>
          </a:p>
          <a:p>
            <a:pPr lvl="1">
              <a:spcBef>
                <a:spcPts val="1200"/>
              </a:spcBef>
              <a:buFont typeface="Wingdings" panose="05000000000000000000" pitchFamily="2" charset="2"/>
              <a:buChar char="ü"/>
            </a:pPr>
            <a:r>
              <a:rPr lang="en-US" dirty="0" smtClean="0"/>
              <a:t>Case </a:t>
            </a:r>
            <a:r>
              <a:rPr lang="en-US" dirty="0"/>
              <a:t>#2:  Registration and Login </a:t>
            </a:r>
            <a:r>
              <a:rPr lang="en-US" dirty="0" smtClean="0"/>
              <a:t>Functionalities</a:t>
            </a:r>
          </a:p>
          <a:p>
            <a:pPr lvl="1">
              <a:spcBef>
                <a:spcPts val="1200"/>
              </a:spcBef>
              <a:buFont typeface="Wingdings" panose="05000000000000000000" pitchFamily="2" charset="2"/>
              <a:buChar char="ü"/>
            </a:pPr>
            <a:r>
              <a:rPr lang="en-US" dirty="0" smtClean="0"/>
              <a:t>Case </a:t>
            </a:r>
            <a:r>
              <a:rPr lang="en-US" dirty="0"/>
              <a:t>#3:  Create </a:t>
            </a:r>
            <a:r>
              <a:rPr lang="en-US" dirty="0" smtClean="0"/>
              <a:t>Record</a:t>
            </a:r>
          </a:p>
          <a:p>
            <a:pPr lvl="1">
              <a:spcBef>
                <a:spcPts val="1200"/>
              </a:spcBef>
              <a:buFont typeface="Wingdings" panose="05000000000000000000" pitchFamily="2" charset="2"/>
              <a:buChar char="ü"/>
            </a:pPr>
            <a:r>
              <a:rPr lang="en-US" dirty="0" smtClean="0"/>
              <a:t>Case </a:t>
            </a:r>
            <a:r>
              <a:rPr lang="en-US" dirty="0"/>
              <a:t>#4:  Read </a:t>
            </a:r>
            <a:r>
              <a:rPr lang="en-US" dirty="0" smtClean="0"/>
              <a:t>Record</a:t>
            </a:r>
          </a:p>
          <a:p>
            <a:pPr lvl="1">
              <a:spcBef>
                <a:spcPts val="1200"/>
              </a:spcBef>
              <a:buFont typeface="Wingdings" panose="05000000000000000000" pitchFamily="2" charset="2"/>
              <a:buChar char="ü"/>
            </a:pPr>
            <a:r>
              <a:rPr lang="en-US" dirty="0" smtClean="0"/>
              <a:t>Case #5:  </a:t>
            </a:r>
            <a:r>
              <a:rPr lang="en-US" dirty="0"/>
              <a:t>Update </a:t>
            </a:r>
            <a:r>
              <a:rPr lang="en-US" dirty="0" smtClean="0"/>
              <a:t>Record</a:t>
            </a:r>
            <a:endParaRPr lang="en-US" dirty="0"/>
          </a:p>
          <a:p>
            <a:pPr lvl="1">
              <a:spcBef>
                <a:spcPts val="1200"/>
              </a:spcBef>
              <a:buFont typeface="Wingdings" panose="05000000000000000000" pitchFamily="2" charset="2"/>
              <a:buChar char="ü"/>
            </a:pPr>
            <a:r>
              <a:rPr lang="en-US" dirty="0" smtClean="0"/>
              <a:t>Case #6:  </a:t>
            </a:r>
            <a:r>
              <a:rPr lang="en-US" dirty="0"/>
              <a:t>Delete Record</a:t>
            </a:r>
          </a:p>
          <a:p>
            <a:pPr lvl="1">
              <a:spcBef>
                <a:spcPts val="1200"/>
              </a:spcBef>
            </a:pPr>
            <a:endParaRPr lang="en-US" dirty="0"/>
          </a:p>
        </p:txBody>
      </p:sp>
    </p:spTree>
    <p:extLst>
      <p:ext uri="{BB962C8B-B14F-4D97-AF65-F5344CB8AC3E}">
        <p14:creationId xmlns:p14="http://schemas.microsoft.com/office/powerpoint/2010/main" val="36685813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WordPress Hacking</a:t>
            </a:r>
            <a:endParaRPr lang="en-US" b="1" dirty="0"/>
          </a:p>
        </p:txBody>
      </p:sp>
      <p:sp>
        <p:nvSpPr>
          <p:cNvPr id="3" name="Content Placeholder 2"/>
          <p:cNvSpPr>
            <a:spLocks noGrp="1"/>
          </p:cNvSpPr>
          <p:nvPr>
            <p:ph idx="1"/>
          </p:nvPr>
        </p:nvSpPr>
        <p:spPr>
          <a:xfrm>
            <a:off x="228600" y="990600"/>
            <a:ext cx="8458200" cy="5257800"/>
          </a:xfrm>
        </p:spPr>
        <p:txBody>
          <a:bodyPr>
            <a:normAutofit/>
          </a:bodyPr>
          <a:lstStyle/>
          <a:p>
            <a:pPr>
              <a:spcBef>
                <a:spcPts val="0"/>
              </a:spcBef>
              <a:spcAft>
                <a:spcPts val="600"/>
              </a:spcAft>
            </a:pPr>
            <a:r>
              <a:rPr lang="en-US" b="1" dirty="0" smtClean="0"/>
              <a:t>October 29, 2017</a:t>
            </a:r>
            <a:r>
              <a:rPr lang="en-US" dirty="0" smtClean="0"/>
              <a:t> – failed attempt</a:t>
            </a:r>
          </a:p>
          <a:p>
            <a:pPr lvl="1">
              <a:spcBef>
                <a:spcPts val="0"/>
              </a:spcBef>
              <a:spcAft>
                <a:spcPts val="600"/>
              </a:spcAft>
            </a:pPr>
            <a:r>
              <a:rPr lang="en-US" dirty="0" smtClean="0"/>
              <a:t>Attempted to upload malicious files &amp; access logins</a:t>
            </a:r>
          </a:p>
          <a:p>
            <a:pPr lvl="1">
              <a:spcBef>
                <a:spcPts val="0"/>
              </a:spcBef>
              <a:spcAft>
                <a:spcPts val="600"/>
              </a:spcAft>
            </a:pPr>
            <a:r>
              <a:rPr lang="en-US" dirty="0" smtClean="0"/>
              <a:t>Host server quarantined three files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667000"/>
            <a:ext cx="5514899"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4599897" y="4150056"/>
            <a:ext cx="65796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77218" y="4620904"/>
            <a:ext cx="25908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035187" y="4939352"/>
            <a:ext cx="52376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8847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228600" y="990600"/>
            <a:ext cx="8686800" cy="4648200"/>
          </a:xfrm>
        </p:spPr>
        <p:txBody>
          <a:bodyPr>
            <a:normAutofit/>
          </a:bodyPr>
          <a:lstStyle/>
          <a:p>
            <a:pPr>
              <a:spcBef>
                <a:spcPts val="0"/>
              </a:spcBef>
              <a:spcAft>
                <a:spcPts val="600"/>
              </a:spcAft>
            </a:pPr>
            <a:r>
              <a:rPr lang="en-US" b="1" dirty="0" smtClean="0"/>
              <a:t>October 30, 2017</a:t>
            </a:r>
            <a:r>
              <a:rPr lang="en-US" dirty="0" smtClean="0"/>
              <a:t> – successful injection</a:t>
            </a:r>
          </a:p>
          <a:p>
            <a:pPr>
              <a:spcBef>
                <a:spcPts val="0"/>
              </a:spcBef>
              <a:spcAft>
                <a:spcPts val="600"/>
              </a:spcAft>
            </a:pPr>
            <a:r>
              <a:rPr lang="en-US" sz="2800" dirty="0" smtClean="0"/>
              <a:t>“If you are looking </a:t>
            </a:r>
            <a:r>
              <a:rPr lang="en-US" sz="2800" dirty="0" smtClean="0">
                <a:solidFill>
                  <a:srgbClr val="0000FF"/>
                </a:solidFill>
              </a:rPr>
              <a:t>i need help writing a paper click here</a:t>
            </a:r>
            <a:r>
              <a:rPr lang="en-US" sz="2800" dirty="0" smtClean="0"/>
              <a:t>!  We write your essay or reaserch paper.”</a:t>
            </a:r>
          </a:p>
        </p:txBody>
      </p:sp>
      <p:grpSp>
        <p:nvGrpSpPr>
          <p:cNvPr id="4" name="Group 3"/>
          <p:cNvGrpSpPr/>
          <p:nvPr/>
        </p:nvGrpSpPr>
        <p:grpSpPr>
          <a:xfrm>
            <a:off x="1155473" y="2514601"/>
            <a:ext cx="5931127" cy="4267200"/>
            <a:chOff x="1155473" y="2514601"/>
            <a:chExt cx="5931127" cy="426720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4229" y="2514601"/>
              <a:ext cx="4752371"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own Arrow 4"/>
            <p:cNvSpPr/>
            <p:nvPr/>
          </p:nvSpPr>
          <p:spPr>
            <a:xfrm rot="17636245">
              <a:off x="1860177" y="2055799"/>
              <a:ext cx="228501" cy="1637909"/>
            </a:xfrm>
            <a:prstGeom prst="downArrow">
              <a:avLst/>
            </a:prstGeom>
            <a:solidFill>
              <a:srgbClr val="FF0000"/>
            </a:solidFill>
            <a:ln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592398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b="1" dirty="0" smtClean="0"/>
              <a:t>Meet the Team</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2172" y="3886200"/>
            <a:ext cx="1043428" cy="1455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447800"/>
            <a:ext cx="1219200"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3704" y="1524000"/>
            <a:ext cx="1097792"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8246" y="4038600"/>
            <a:ext cx="1303154" cy="1303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38600" y="1365022"/>
            <a:ext cx="1018749" cy="1301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2"/>
          <p:cNvSpPr txBox="1">
            <a:spLocks/>
          </p:cNvSpPr>
          <p:nvPr/>
        </p:nvSpPr>
        <p:spPr>
          <a:xfrm>
            <a:off x="381000" y="2667000"/>
            <a:ext cx="2701223" cy="9041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lnSpc>
                <a:spcPct val="90000"/>
              </a:lnSpc>
              <a:spcBef>
                <a:spcPts val="0"/>
              </a:spcBef>
              <a:buNone/>
            </a:pPr>
            <a:r>
              <a:rPr lang="en-US" sz="2000" b="1" dirty="0">
                <a:solidFill>
                  <a:schemeClr val="tx1">
                    <a:lumMod val="75000"/>
                    <a:lumOff val="25000"/>
                  </a:schemeClr>
                </a:solidFill>
                <a:latin typeface="Calibri" panose="020F0502020204030204" pitchFamily="34" charset="0"/>
              </a:rPr>
              <a:t>Andrea Castresana</a:t>
            </a:r>
          </a:p>
          <a:p>
            <a:pPr marL="0" indent="0" algn="ctr">
              <a:lnSpc>
                <a:spcPct val="90000"/>
              </a:lnSpc>
              <a:spcBef>
                <a:spcPts val="0"/>
              </a:spcBef>
              <a:buNone/>
            </a:pPr>
            <a:r>
              <a:rPr lang="en-US" sz="1800" dirty="0" smtClean="0"/>
              <a:t>Requirements Manager Client-side Developer</a:t>
            </a:r>
            <a:endParaRPr lang="en-US" sz="1800" dirty="0"/>
          </a:p>
        </p:txBody>
      </p:sp>
      <p:sp>
        <p:nvSpPr>
          <p:cNvPr id="10" name="Content Placeholder 2"/>
          <p:cNvSpPr txBox="1">
            <a:spLocks/>
          </p:cNvSpPr>
          <p:nvPr/>
        </p:nvSpPr>
        <p:spPr>
          <a:xfrm>
            <a:off x="3276600" y="2667000"/>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Jennifer Lazo</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Client-side and </a:t>
            </a:r>
          </a:p>
          <a:p>
            <a:pPr marL="0" indent="0" algn="ctr">
              <a:spcBef>
                <a:spcPts val="0"/>
              </a:spcBef>
              <a:buNone/>
            </a:pPr>
            <a:r>
              <a:rPr lang="en-US" sz="1800" dirty="0" smtClean="0"/>
              <a:t>Server-side Developer</a:t>
            </a:r>
            <a:endParaRPr lang="en-US" sz="1800" dirty="0"/>
          </a:p>
        </p:txBody>
      </p:sp>
      <p:sp>
        <p:nvSpPr>
          <p:cNvPr id="11" name="Content Placeholder 2"/>
          <p:cNvSpPr txBox="1">
            <a:spLocks/>
          </p:cNvSpPr>
          <p:nvPr/>
        </p:nvSpPr>
        <p:spPr>
          <a:xfrm>
            <a:off x="5943600" y="2656764"/>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Alexander Couch</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UX Design Manager Server-side Developer</a:t>
            </a:r>
            <a:endParaRPr lang="en-US" sz="1800" dirty="0"/>
          </a:p>
        </p:txBody>
      </p:sp>
      <p:sp>
        <p:nvSpPr>
          <p:cNvPr id="12" name="Content Placeholder 2"/>
          <p:cNvSpPr txBox="1">
            <a:spLocks/>
          </p:cNvSpPr>
          <p:nvPr/>
        </p:nvSpPr>
        <p:spPr>
          <a:xfrm>
            <a:off x="1634423" y="5349715"/>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Clark Williams</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Database Manager</a:t>
            </a:r>
          </a:p>
          <a:p>
            <a:pPr marL="0" indent="0" algn="ctr">
              <a:spcBef>
                <a:spcPts val="0"/>
              </a:spcBef>
              <a:buNone/>
            </a:pPr>
            <a:r>
              <a:rPr lang="en-US" sz="1800" dirty="0" smtClean="0"/>
              <a:t>Documentation Manager</a:t>
            </a:r>
            <a:endParaRPr lang="en-US" sz="1800" dirty="0"/>
          </a:p>
        </p:txBody>
      </p:sp>
      <p:sp>
        <p:nvSpPr>
          <p:cNvPr id="14" name="Content Placeholder 2"/>
          <p:cNvSpPr txBox="1">
            <a:spLocks/>
          </p:cNvSpPr>
          <p:nvPr/>
        </p:nvSpPr>
        <p:spPr>
          <a:xfrm>
            <a:off x="4888486" y="5341754"/>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Eliseo Santos</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Project Manager</a:t>
            </a:r>
          </a:p>
          <a:p>
            <a:pPr marL="0" indent="0" algn="ctr">
              <a:spcBef>
                <a:spcPts val="0"/>
              </a:spcBef>
              <a:buNone/>
            </a:pPr>
            <a:r>
              <a:rPr lang="en-US" sz="1800" dirty="0" smtClean="0"/>
              <a:t>Test Manager</a:t>
            </a:r>
            <a:endParaRPr lang="en-US" sz="1800" dirty="0"/>
          </a:p>
        </p:txBody>
      </p:sp>
    </p:spTree>
    <p:extLst>
      <p:ext uri="{BB962C8B-B14F-4D97-AF65-F5344CB8AC3E}">
        <p14:creationId xmlns:p14="http://schemas.microsoft.com/office/powerpoint/2010/main" val="37776341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sz="4300" b="1" dirty="0" smtClean="0"/>
              <a:t>About SGW State Park</a:t>
            </a:r>
            <a:endParaRPr lang="en-US" sz="4300" b="1" dirty="0"/>
          </a:p>
        </p:txBody>
      </p:sp>
      <p:sp>
        <p:nvSpPr>
          <p:cNvPr id="3" name="Content Placeholder 2"/>
          <p:cNvSpPr>
            <a:spLocks noGrp="1"/>
          </p:cNvSpPr>
          <p:nvPr>
            <p:ph idx="1"/>
          </p:nvPr>
        </p:nvSpPr>
        <p:spPr>
          <a:xfrm>
            <a:off x="533400" y="1524000"/>
            <a:ext cx="8382000" cy="5029200"/>
          </a:xfrm>
        </p:spPr>
        <p:txBody>
          <a:bodyPr>
            <a:normAutofit/>
          </a:bodyPr>
          <a:lstStyle/>
          <a:p>
            <a:pPr>
              <a:spcBef>
                <a:spcPts val="1200"/>
              </a:spcBef>
            </a:pPr>
            <a:r>
              <a:rPr lang="en-US" dirty="0" smtClean="0"/>
              <a:t>5,600+ acre park located in Helen, Georgia</a:t>
            </a:r>
          </a:p>
          <a:p>
            <a:pPr>
              <a:spcBef>
                <a:spcPts val="1200"/>
              </a:spcBef>
            </a:pPr>
            <a:r>
              <a:rPr lang="en-US" dirty="0" smtClean="0"/>
              <a:t>Various recreational activities &amp; on-site lodging</a:t>
            </a:r>
          </a:p>
          <a:p>
            <a:pPr>
              <a:spcBef>
                <a:spcPts val="1200"/>
              </a:spcBef>
            </a:pPr>
            <a:r>
              <a:rPr lang="en-US" dirty="0" smtClean="0"/>
              <a:t>Friends of Smithgall Woods Chapter</a:t>
            </a:r>
          </a:p>
          <a:p>
            <a:pPr>
              <a:spcBef>
                <a:spcPts val="1200"/>
              </a:spcBef>
            </a:pPr>
            <a:r>
              <a:rPr lang="en-US" dirty="0"/>
              <a:t>Friends Chapter members’ volunteer hours </a:t>
            </a:r>
            <a:r>
              <a:rPr lang="en-US" dirty="0" smtClean="0"/>
              <a:t>are </a:t>
            </a:r>
            <a:r>
              <a:rPr lang="en-US" dirty="0"/>
              <a:t>reported to the state, and SGW earns revenue</a:t>
            </a:r>
          </a:p>
          <a:p>
            <a:pPr>
              <a:spcBef>
                <a:spcPts val="1200"/>
              </a:spcBef>
            </a:pPr>
            <a:endParaRPr lang="en-US" dirty="0"/>
          </a:p>
        </p:txBody>
      </p:sp>
    </p:spTree>
    <p:extLst>
      <p:ext uri="{BB962C8B-B14F-4D97-AF65-F5344CB8AC3E}">
        <p14:creationId xmlns:p14="http://schemas.microsoft.com/office/powerpoint/2010/main" val="6047268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Project Background</a:t>
            </a:r>
            <a:endParaRPr lang="en-US" b="1" dirty="0"/>
          </a:p>
        </p:txBody>
      </p:sp>
      <p:sp>
        <p:nvSpPr>
          <p:cNvPr id="3" name="Content Placeholder 2"/>
          <p:cNvSpPr>
            <a:spLocks noGrp="1"/>
          </p:cNvSpPr>
          <p:nvPr>
            <p:ph idx="1"/>
          </p:nvPr>
        </p:nvSpPr>
        <p:spPr>
          <a:xfrm>
            <a:off x="533400" y="1371600"/>
            <a:ext cx="8382000" cy="5181600"/>
          </a:xfrm>
        </p:spPr>
        <p:txBody>
          <a:bodyPr>
            <a:normAutofit fontScale="92500"/>
          </a:bodyPr>
          <a:lstStyle/>
          <a:p>
            <a:pPr>
              <a:spcBef>
                <a:spcPts val="1200"/>
              </a:spcBef>
            </a:pPr>
            <a:r>
              <a:rPr lang="en-US" b="1" dirty="0"/>
              <a:t>Problem</a:t>
            </a:r>
          </a:p>
          <a:p>
            <a:pPr lvl="1">
              <a:spcBef>
                <a:spcPts val="1200"/>
              </a:spcBef>
            </a:pPr>
            <a:r>
              <a:rPr lang="en-US" dirty="0" smtClean="0"/>
              <a:t>Difficult to update/maintain site and Volunteer app</a:t>
            </a:r>
          </a:p>
          <a:p>
            <a:pPr lvl="1">
              <a:spcBef>
                <a:spcPts val="1200"/>
              </a:spcBef>
            </a:pPr>
            <a:r>
              <a:rPr lang="en-US" dirty="0"/>
              <a:t>Outdated PHP, WP themes and plugins</a:t>
            </a:r>
          </a:p>
          <a:p>
            <a:pPr lvl="1">
              <a:spcBef>
                <a:spcPts val="1200"/>
              </a:spcBef>
            </a:pPr>
            <a:r>
              <a:rPr lang="en-US" dirty="0" smtClean="0"/>
              <a:t>Degraded site and app security</a:t>
            </a:r>
            <a:endParaRPr lang="en-US" dirty="0"/>
          </a:p>
          <a:p>
            <a:pPr>
              <a:spcBef>
                <a:spcPts val="1800"/>
              </a:spcBef>
            </a:pPr>
            <a:r>
              <a:rPr lang="en-US" b="1" dirty="0"/>
              <a:t>Solution</a:t>
            </a:r>
          </a:p>
          <a:p>
            <a:pPr lvl="1">
              <a:spcBef>
                <a:spcPts val="1200"/>
              </a:spcBef>
            </a:pPr>
            <a:r>
              <a:rPr lang="en-US" dirty="0" smtClean="0"/>
              <a:t>Rebuild site using current WordPress/PHP</a:t>
            </a:r>
          </a:p>
          <a:p>
            <a:pPr lvl="1">
              <a:spcBef>
                <a:spcPts val="1200"/>
              </a:spcBef>
            </a:pPr>
            <a:r>
              <a:rPr lang="en-US" dirty="0" smtClean="0"/>
              <a:t>Continue using 1&amp;1.com web host (instead of Bluehost)</a:t>
            </a:r>
          </a:p>
          <a:p>
            <a:pPr lvl="1">
              <a:spcBef>
                <a:spcPts val="1200"/>
              </a:spcBef>
            </a:pPr>
            <a:r>
              <a:rPr lang="en-US" dirty="0" smtClean="0"/>
              <a:t>Establish Admin Documentation &amp; Video Tutorials</a:t>
            </a:r>
          </a:p>
          <a:p>
            <a:pPr lvl="1">
              <a:spcBef>
                <a:spcPts val="1200"/>
              </a:spcBef>
            </a:pPr>
            <a:r>
              <a:rPr lang="en-US" dirty="0" smtClean="0"/>
              <a:t>Train FSGW Reps</a:t>
            </a:r>
            <a:endParaRPr lang="en-US" dirty="0"/>
          </a:p>
        </p:txBody>
      </p:sp>
    </p:spTree>
    <p:extLst>
      <p:ext uri="{BB962C8B-B14F-4D97-AF65-F5344CB8AC3E}">
        <p14:creationId xmlns:p14="http://schemas.microsoft.com/office/powerpoint/2010/main" val="14489546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Benefits to Users</a:t>
            </a:r>
            <a:endParaRPr lang="en-US" b="1" dirty="0"/>
          </a:p>
        </p:txBody>
      </p:sp>
      <p:sp>
        <p:nvSpPr>
          <p:cNvPr id="3" name="Content Placeholder 2"/>
          <p:cNvSpPr>
            <a:spLocks noGrp="1"/>
          </p:cNvSpPr>
          <p:nvPr>
            <p:ph idx="1"/>
          </p:nvPr>
        </p:nvSpPr>
        <p:spPr>
          <a:xfrm>
            <a:off x="533400" y="1524000"/>
            <a:ext cx="8229600" cy="4495800"/>
          </a:xfrm>
        </p:spPr>
        <p:txBody>
          <a:bodyPr>
            <a:normAutofit/>
          </a:bodyPr>
          <a:lstStyle/>
          <a:p>
            <a:pPr>
              <a:spcBef>
                <a:spcPts val="0"/>
              </a:spcBef>
              <a:spcAft>
                <a:spcPts val="1200"/>
              </a:spcAft>
            </a:pPr>
            <a:r>
              <a:rPr lang="en-US" dirty="0" smtClean="0"/>
              <a:t>Improved website &amp; Volunteer app </a:t>
            </a:r>
            <a:r>
              <a:rPr lang="en-US" dirty="0"/>
              <a:t>s</a:t>
            </a:r>
            <a:r>
              <a:rPr lang="en-US" dirty="0" smtClean="0"/>
              <a:t>ecurity</a:t>
            </a:r>
          </a:p>
          <a:p>
            <a:pPr>
              <a:spcBef>
                <a:spcPts val="0"/>
              </a:spcBef>
              <a:spcAft>
                <a:spcPts val="1200"/>
              </a:spcAft>
            </a:pPr>
            <a:r>
              <a:rPr lang="en-US" dirty="0" smtClean="0"/>
              <a:t>User-friendly navigation menu </a:t>
            </a:r>
            <a:endParaRPr lang="en-US" dirty="0"/>
          </a:p>
          <a:p>
            <a:pPr>
              <a:spcBef>
                <a:spcPts val="0"/>
              </a:spcBef>
              <a:spcAft>
                <a:spcPts val="1200"/>
              </a:spcAft>
            </a:pPr>
            <a:r>
              <a:rPr lang="en-US" dirty="0" smtClean="0"/>
              <a:t>Simplified page content/image update process</a:t>
            </a:r>
          </a:p>
          <a:p>
            <a:pPr>
              <a:spcBef>
                <a:spcPts val="0"/>
              </a:spcBef>
              <a:spcAft>
                <a:spcPts val="1200"/>
              </a:spcAft>
            </a:pPr>
            <a:r>
              <a:rPr lang="en-US" dirty="0" smtClean="0"/>
              <a:t>Better user experience</a:t>
            </a:r>
            <a:endParaRPr lang="en-US" dirty="0"/>
          </a:p>
          <a:p>
            <a:pPr>
              <a:spcBef>
                <a:spcPts val="0"/>
              </a:spcBef>
              <a:spcAft>
                <a:spcPts val="1200"/>
              </a:spcAft>
            </a:pPr>
            <a:endParaRPr lang="en-US" dirty="0"/>
          </a:p>
        </p:txBody>
      </p:sp>
    </p:spTree>
    <p:extLst>
      <p:ext uri="{BB962C8B-B14F-4D97-AF65-F5344CB8AC3E}">
        <p14:creationId xmlns:p14="http://schemas.microsoft.com/office/powerpoint/2010/main" val="24897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7853</TotalTime>
  <Words>2708</Words>
  <Application>Microsoft Office PowerPoint</Application>
  <PresentationFormat>On-screen Show (4:3)</PresentationFormat>
  <Paragraphs>278</Paragraphs>
  <Slides>38</Slides>
  <Notes>38</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PowerPoint Presentation</vt:lpstr>
      <vt:lpstr>SGW Website was hacked!</vt:lpstr>
      <vt:lpstr>Malicious Code Injection</vt:lpstr>
      <vt:lpstr>WordPress Hacking</vt:lpstr>
      <vt:lpstr>Malicious Code Injection</vt:lpstr>
      <vt:lpstr>Meet the Team</vt:lpstr>
      <vt:lpstr>About SGW State Park</vt:lpstr>
      <vt:lpstr>Project Background</vt:lpstr>
      <vt:lpstr>Benefits to Users</vt:lpstr>
      <vt:lpstr>Why update the Site and App</vt:lpstr>
      <vt:lpstr>Improved Site &amp; App</vt:lpstr>
      <vt:lpstr>Site &amp; App Demo – Live Version</vt:lpstr>
      <vt:lpstr>Documentation</vt:lpstr>
      <vt:lpstr>Alternate Solution: Volunteer App Prototype in WordPress</vt:lpstr>
      <vt:lpstr>How WordPress Works</vt:lpstr>
      <vt:lpstr>Three Viable Solutions for App</vt:lpstr>
      <vt:lpstr>Volunteer App in WordPress</vt:lpstr>
      <vt:lpstr>Volunteer App in WordPress</vt:lpstr>
      <vt:lpstr>Project Schedule</vt:lpstr>
      <vt:lpstr>Challenges</vt:lpstr>
      <vt:lpstr>Tools</vt:lpstr>
      <vt:lpstr>Questions</vt:lpstr>
      <vt:lpstr>BACKUPS</vt:lpstr>
      <vt:lpstr>Existing Volunteer App</vt:lpstr>
      <vt:lpstr>Improved Volunteer App</vt:lpstr>
      <vt:lpstr>App’s Mobile-friendly Design</vt:lpstr>
      <vt:lpstr>Malicious Code Injection</vt:lpstr>
      <vt:lpstr>Malicious Code Injection</vt:lpstr>
      <vt:lpstr>Custom Template in PHP</vt:lpstr>
      <vt:lpstr>Web Hosting Cost Comparison</vt:lpstr>
      <vt:lpstr>Friends Volunteer Use Cases</vt:lpstr>
      <vt:lpstr>Admin Use Cases</vt:lpstr>
      <vt:lpstr>Friends Volunteer Workflow</vt:lpstr>
      <vt:lpstr>Admin Workflow</vt:lpstr>
      <vt:lpstr>Volunteer App’s Data Model</vt:lpstr>
      <vt:lpstr>WordPress App Data Model</vt:lpstr>
      <vt:lpstr>WordPress App Data Model</vt:lpstr>
      <vt:lpstr>Test Plan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Jojo</dc:creator>
  <cp:lastModifiedBy>Jojo</cp:lastModifiedBy>
  <cp:revision>710</cp:revision>
  <cp:lastPrinted>2018-03-08T00:45:33Z</cp:lastPrinted>
  <dcterms:created xsi:type="dcterms:W3CDTF">2017-10-10T00:05:35Z</dcterms:created>
  <dcterms:modified xsi:type="dcterms:W3CDTF">2018-04-18T01:04:37Z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